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62" r:id="rId4"/>
    <p:sldId id="280" r:id="rId5"/>
    <p:sldId id="279"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1" r:id="rId21"/>
    <p:sldId id="27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FF"/>
    <a:srgbClr val="FFFF00"/>
    <a:srgbClr val="FDFED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13" autoAdjust="0"/>
    <p:restoredTop sz="76593" autoAdjust="0"/>
  </p:normalViewPr>
  <p:slideViewPr>
    <p:cSldViewPr>
      <p:cViewPr>
        <p:scale>
          <a:sx n="66" d="100"/>
          <a:sy n="66" d="100"/>
        </p:scale>
        <p:origin x="-1644" y="-4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61BD2B-15BC-46ED-BBFA-D58AD8D09B8F}" type="datetimeFigureOut">
              <a:rPr lang="en-US" smtClean="0"/>
              <a:pPr/>
              <a:t>3/6/2015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7EFF1A-5047-4E9D-BE4D-94AEA6F11CCC}" type="slidenum">
              <a:rPr lang="en-US" smtClean="0"/>
              <a:pPr/>
              <a:t>‹#›</a:t>
            </a:fld>
            <a:endParaRPr lang="en-US"/>
          </a:p>
        </p:txBody>
      </p:sp>
    </p:spTree>
    <p:extLst>
      <p:ext uri="{BB962C8B-B14F-4D97-AF65-F5344CB8AC3E}">
        <p14:creationId xmlns="" xmlns:p14="http://schemas.microsoft.com/office/powerpoint/2010/main" val="193134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1</a:t>
            </a:fld>
            <a:endParaRPr lang="en-US" dirty="0"/>
          </a:p>
        </p:txBody>
      </p:sp>
    </p:spTree>
    <p:extLst>
      <p:ext uri="{BB962C8B-B14F-4D97-AF65-F5344CB8AC3E}">
        <p14:creationId xmlns="" xmlns:p14="http://schemas.microsoft.com/office/powerpoint/2010/main" val="405994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process for approvin</a:t>
            </a:r>
            <a:r>
              <a:rPr lang="en-US" baseline="0" dirty="0" smtClean="0"/>
              <a:t>g budgets begins with the development and review of the Single Plan annually by the School Site Council.  </a:t>
            </a:r>
            <a:r>
              <a:rPr lang="en-US" dirty="0" smtClean="0"/>
              <a:t>The School Site Council must approve of the</a:t>
            </a:r>
            <a:r>
              <a:rPr lang="en-US" baseline="0" dirty="0" smtClean="0"/>
              <a:t> alignment between the school’s programs for improvement and categorical budgets during “Budget Time”.  Those budgets include Title I, QEIA, EIA-LEP (when it is carried over) and the budget for parental involvement.  The SSC must </a:t>
            </a:r>
            <a:r>
              <a:rPr lang="en-US" dirty="0" smtClean="0"/>
              <a:t>discuss alignment of the parent involvement funds in 7E046 with program goals as stated in the SPSA.  A detailed explanation of the process for the development of the SPSA and the school budget is found on pages A-11</a:t>
            </a:r>
            <a:r>
              <a:rPr lang="en-US" baseline="0" dirty="0" smtClean="0"/>
              <a:t> and A-12 of the 15-16 Program and Budget Handbook found online on the Federal and State Education Program’s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10</a:t>
            </a:fld>
            <a:endParaRPr lang="en-US" dirty="0"/>
          </a:p>
        </p:txBody>
      </p:sp>
    </p:spTree>
    <p:extLst>
      <p:ext uri="{BB962C8B-B14F-4D97-AF65-F5344CB8AC3E}">
        <p14:creationId xmlns="" xmlns:p14="http://schemas.microsoft.com/office/powerpoint/2010/main" val="332922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making budget</a:t>
            </a:r>
            <a:r>
              <a:rPr lang="en-US" baseline="0" dirty="0" smtClean="0"/>
              <a:t> decisions, the SSC needs a report from the ELAC on the program needs of English Learners.  If the ELAC has delegated authority to the SSC, then the SSC should have the ELAC subcommittee make recommendations.</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11</a:t>
            </a:fld>
            <a:endParaRPr lang="en-US" dirty="0"/>
          </a:p>
        </p:txBody>
      </p:sp>
    </p:spTree>
    <p:extLst>
      <p:ext uri="{BB962C8B-B14F-4D97-AF65-F5344CB8AC3E}">
        <p14:creationId xmlns="" xmlns:p14="http://schemas.microsoft.com/office/powerpoint/2010/main" val="349964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t</a:t>
            </a:r>
            <a:r>
              <a:rPr lang="en-US" baseline="0" dirty="0" smtClean="0"/>
              <a:t>he ELAC is not making funding recommendations to the SSC.  HOWEVER, the SSC is still required to receive reports on program needs for ELs when making funding decisions </a:t>
            </a:r>
            <a:r>
              <a:rPr lang="en-US" dirty="0"/>
              <a:t>so that members of the SSC can make informed decisions about supporting the needs of all students</a:t>
            </a:r>
            <a:r>
              <a:rPr lang="en-US" baseline="0" dirty="0" smtClean="0"/>
              <a:t>.  ELAC recommendations may be formal (approved by a quorum) or informal (approved by those present) if quorum cannot be achieved.  </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12</a:t>
            </a:fld>
            <a:endParaRPr lang="en-US" dirty="0"/>
          </a:p>
        </p:txBody>
      </p:sp>
    </p:spTree>
    <p:extLst>
      <p:ext uri="{BB962C8B-B14F-4D97-AF65-F5344CB8AC3E}">
        <p14:creationId xmlns="" xmlns:p14="http://schemas.microsoft.com/office/powerpoint/2010/main" val="93454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an ELAC, its</a:t>
            </a:r>
            <a:r>
              <a:rPr lang="en-US" baseline="0" dirty="0" smtClean="0"/>
              <a:t> chairperson is supposed to sign the Assurances page of the Single Plan to show the committee was consulted. </a:t>
            </a:r>
            <a:r>
              <a:rPr lang="en-US" sz="1200" b="0" i="0" u="none" strike="noStrike" kern="1200" baseline="0" dirty="0" smtClean="0">
                <a:solidFill>
                  <a:schemeClr val="tx1"/>
                </a:solidFill>
                <a:latin typeface="+mn-lt"/>
                <a:ea typeface="+mn-ea"/>
                <a:cs typeface="+mn-cs"/>
              </a:rPr>
              <a:t>An ELAC signature does not necessarily indicate approval of the school’s spending plan. If the ELAC signature is withheld, a signed statement from the ELAC Chairperson that explains why s/he refused to sign the school’s budget assurances page must be attached to the SPSA. This information can be found on page C-3 of the 2015-2016 Program and Budget Handbook.</a:t>
            </a:r>
          </a:p>
          <a:p>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13</a:t>
            </a:fld>
            <a:endParaRPr lang="en-US" dirty="0"/>
          </a:p>
        </p:txBody>
      </p:sp>
    </p:spTree>
    <p:extLst>
      <p:ext uri="{BB962C8B-B14F-4D97-AF65-F5344CB8AC3E}">
        <p14:creationId xmlns="" xmlns:p14="http://schemas.microsoft.com/office/powerpoint/2010/main" val="3026108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budget planning worksheet </a:t>
            </a:r>
            <a:r>
              <a:rPr lang="en-US" sz="1400" b="1" dirty="0"/>
              <a:t>can be </a:t>
            </a:r>
            <a:r>
              <a:rPr lang="en-US" dirty="0" smtClean="0"/>
              <a:t>submitted</a:t>
            </a:r>
            <a:r>
              <a:rPr lang="en-US" baseline="0" dirty="0" smtClean="0"/>
              <a:t> to the ELAC for review.  I will review some new changes to the worksheet.  </a:t>
            </a:r>
            <a:r>
              <a:rPr lang="en-US" dirty="0" smtClean="0"/>
              <a:t>Please note: </a:t>
            </a:r>
            <a:r>
              <a:rPr lang="en-US" b="1" dirty="0" smtClean="0"/>
              <a:t>[Click] </a:t>
            </a:r>
            <a:r>
              <a:rPr lang="en-US" dirty="0" smtClean="0"/>
              <a:t>that the item called</a:t>
            </a:r>
            <a:r>
              <a:rPr lang="en-US" baseline="0" dirty="0" smtClean="0"/>
              <a:t> “Parent Training Allowance” has been removed. This item caused a lot of confusion because it was primarily used for paying for childcare, a practice that was often difficult to verify and is no longer supported by District policy. (See BUL. 6334.0)</a:t>
            </a:r>
          </a:p>
          <a:p>
            <a:endParaRPr lang="en-US" baseline="0" dirty="0" smtClean="0"/>
          </a:p>
          <a:p>
            <a:r>
              <a:rPr lang="en-US" baseline="0" dirty="0" smtClean="0"/>
              <a:t>Also note that computer and projection equipment can be purchased for parent use in the parent center, but this item is subject to approval by your PACE administrator. </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14</a:t>
            </a:fld>
            <a:endParaRPr lang="en-US" dirty="0"/>
          </a:p>
        </p:txBody>
      </p:sp>
    </p:spTree>
    <p:extLst>
      <p:ext uri="{BB962C8B-B14F-4D97-AF65-F5344CB8AC3E}">
        <p14:creationId xmlns="" xmlns:p14="http://schemas.microsoft.com/office/powerpoint/2010/main" val="314732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this is not</a:t>
            </a:r>
            <a:r>
              <a:rPr lang="en-US" baseline="0" dirty="0" smtClean="0"/>
              <a:t> a new addition, I would like to emphasize that there is one expenditure that you may want to consider funding.  7E046 offers a teacher parent activity differential for teachers to coordinate parent engagement activities.  Building the capacity of parents to understand the academic program is a part of all Title I Parent Involvement Policies (PIP), and providing a teacher, or more than one, with a differential to coordinate parent education and training on academic topics is one way to support this work.  </a:t>
            </a:r>
            <a:r>
              <a:rPr lang="en-US" dirty="0" smtClean="0"/>
              <a:t>Work with the fiscal specialist to determine differential</a:t>
            </a:r>
            <a:r>
              <a:rPr lang="en-US" baseline="0" dirty="0" smtClean="0"/>
              <a:t> amount.  Most schools budgeting about $1,500 per year. </a:t>
            </a:r>
            <a:endParaRPr lang="en-US" dirty="0" smtClean="0"/>
          </a:p>
          <a:p>
            <a:endParaRPr lang="en-US" dirty="0" smtClean="0"/>
          </a:p>
          <a:p>
            <a:r>
              <a:rPr lang="en-US" baseline="0" dirty="0" smtClean="0"/>
              <a:t>Although not a new addition either, the Instructional Materials Account has changed its name to Supplemental Instructional Materials, or SIM. Don’t forget: an update needs to be done for SIM like last year!</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15</a:t>
            </a:fld>
            <a:endParaRPr lang="en-US" dirty="0"/>
          </a:p>
        </p:txBody>
      </p:sp>
    </p:spTree>
    <p:extLst>
      <p:ext uri="{BB962C8B-B14F-4D97-AF65-F5344CB8AC3E}">
        <p14:creationId xmlns="" xmlns:p14="http://schemas.microsoft.com/office/powerpoint/2010/main" val="328864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funding is allocated, justification</a:t>
            </a:r>
            <a:r>
              <a:rPr lang="en-US" baseline="0" dirty="0" smtClean="0"/>
              <a:t> pages must accompany the budget worksheet.  When the justifications are standard, they are described here.</a:t>
            </a:r>
          </a:p>
          <a:p>
            <a:endParaRPr lang="en-US" baseline="0" dirty="0" smtClean="0"/>
          </a:p>
          <a:p>
            <a:r>
              <a:rPr lang="en-US" baseline="0" dirty="0" smtClean="0"/>
              <a:t>Remember, Parent Training Allowance will no longer be offered.</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16</a:t>
            </a:fld>
            <a:endParaRPr lang="en-US" dirty="0"/>
          </a:p>
        </p:txBody>
      </p:sp>
    </p:spTree>
    <p:extLst>
      <p:ext uri="{BB962C8B-B14F-4D97-AF65-F5344CB8AC3E}">
        <p14:creationId xmlns="" xmlns:p14="http://schemas.microsoft.com/office/powerpoint/2010/main" val="286102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budget justifications are allocated on this page.  Please</a:t>
            </a:r>
            <a:r>
              <a:rPr lang="en-US" baseline="0" dirty="0" smtClean="0"/>
              <a:t> remember that you are allocating resources for work with </a:t>
            </a:r>
            <a:r>
              <a:rPr lang="en-US" b="1" i="1" baseline="0" dirty="0" smtClean="0"/>
              <a:t>parents</a:t>
            </a:r>
            <a:r>
              <a:rPr lang="en-US" baseline="0" dirty="0" smtClean="0"/>
              <a:t> to help them better support the instructional program.  </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17</a:t>
            </a:fld>
            <a:endParaRPr lang="en-US" dirty="0"/>
          </a:p>
        </p:txBody>
      </p:sp>
    </p:spTree>
    <p:extLst>
      <p:ext uri="{BB962C8B-B14F-4D97-AF65-F5344CB8AC3E}">
        <p14:creationId xmlns="" xmlns:p14="http://schemas.microsoft.com/office/powerpoint/2010/main" val="3445531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Personnel expenditures, including Community Representatives, Parent Resource Assistants, and Parent Resource Liaisons budgeted from parent involvement funds must perform duties and responsibilities that </a:t>
            </a:r>
            <a:r>
              <a:rPr lang="en-US" b="1" dirty="0"/>
              <a:t>directly </a:t>
            </a:r>
            <a:r>
              <a:rPr lang="en-US" dirty="0"/>
              <a:t>support the school’s plan for parent engagement, as identified in the SPSA. </a:t>
            </a:r>
            <a:r>
              <a:rPr lang="en-US" dirty="0" smtClean="0"/>
              <a:t>  </a:t>
            </a:r>
          </a:p>
          <a:p>
            <a:pPr defTabSz="914350">
              <a:defRPr/>
            </a:pPr>
            <a:endParaRPr lang="en-US" dirty="0" smtClean="0"/>
          </a:p>
          <a:p>
            <a:pPr defTabSz="914350">
              <a:defRPr/>
            </a:pPr>
            <a:r>
              <a:rPr lang="en-US" dirty="0" smtClean="0"/>
              <a:t>We</a:t>
            </a:r>
            <a:r>
              <a:rPr lang="en-US" baseline="0" dirty="0" smtClean="0"/>
              <a:t> prefer that they be multi-funded because they serve all parents, but they </a:t>
            </a:r>
            <a:r>
              <a:rPr lang="en-US" b="1" baseline="0" dirty="0" smtClean="0"/>
              <a:t>do not have to be</a:t>
            </a:r>
            <a:r>
              <a:rPr lang="en-US" baseline="0" dirty="0" smtClean="0"/>
              <a:t>.</a:t>
            </a:r>
            <a:endParaRPr lang="en-US" dirty="0"/>
          </a:p>
          <a:p>
            <a:pPr defTabSz="914350">
              <a:defRPr/>
            </a:pPr>
            <a:endParaRPr lang="en-US" b="1" dirty="0"/>
          </a:p>
          <a:p>
            <a:pPr defTabSz="914350">
              <a:defRPr/>
            </a:pPr>
            <a:r>
              <a:rPr lang="en-US" b="1" dirty="0"/>
              <a:t>Budget justifications with the job description must be attached to the budget worksheet when submitted</a:t>
            </a:r>
            <a:r>
              <a:rPr lang="en-US" b="1" dirty="0" smtClean="0"/>
              <a:t>. </a:t>
            </a:r>
            <a:r>
              <a:rPr lang="en-US" b="1" baseline="0" dirty="0" smtClean="0"/>
              <a:t> </a:t>
            </a:r>
            <a:r>
              <a:rPr lang="en-US" b="0" baseline="0" dirty="0" smtClean="0"/>
              <a:t>General job descriptions can be found on the Personnel Commission’s website.</a:t>
            </a:r>
            <a:endParaRPr lang="en-US" b="0" dirty="0"/>
          </a:p>
          <a:p>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18</a:t>
            </a:fld>
            <a:endParaRPr lang="en-US" dirty="0"/>
          </a:p>
        </p:txBody>
      </p:sp>
    </p:spTree>
    <p:extLst>
      <p:ext uri="{BB962C8B-B14F-4D97-AF65-F5344CB8AC3E}">
        <p14:creationId xmlns="" xmlns:p14="http://schemas.microsoft.com/office/powerpoint/2010/main" val="125033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funds are allocated, they must be used for parental involvement</a:t>
            </a:r>
            <a:r>
              <a:rPr lang="en-US" baseline="0" dirty="0" smtClean="0"/>
              <a:t> related to parent communication, training and engagement. A note of caution; however, </a:t>
            </a:r>
            <a:r>
              <a:rPr lang="en-US" b="1" baseline="0" dirty="0" smtClean="0"/>
              <a:t>[Click]</a:t>
            </a:r>
            <a:r>
              <a:rPr lang="en-US" baseline="0" dirty="0" smtClean="0"/>
              <a:t> when funds are used inappropriately, they must be repaid from the general fund.</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19</a:t>
            </a:fld>
            <a:endParaRPr lang="en-US" dirty="0"/>
          </a:p>
        </p:txBody>
      </p:sp>
    </p:spTree>
    <p:extLst>
      <p:ext uri="{BB962C8B-B14F-4D97-AF65-F5344CB8AC3E}">
        <p14:creationId xmlns="" xmlns:p14="http://schemas.microsoft.com/office/powerpoint/2010/main" val="410084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one major objective with</a:t>
            </a:r>
            <a:r>
              <a:rPr lang="en-US" baseline="0" dirty="0" smtClean="0"/>
              <a:t> a few parts to it:  We would like to remind you of the development and approval requirements for categorical budgets</a:t>
            </a:r>
            <a:endParaRPr lang="en-US" dirty="0"/>
          </a:p>
        </p:txBody>
      </p:sp>
      <p:sp>
        <p:nvSpPr>
          <p:cNvPr id="4" name="Slide Number Placeholder 3"/>
          <p:cNvSpPr>
            <a:spLocks noGrp="1"/>
          </p:cNvSpPr>
          <p:nvPr>
            <p:ph type="sldNum" sz="quarter" idx="10"/>
          </p:nvPr>
        </p:nvSpPr>
        <p:spPr/>
        <p:txBody>
          <a:bodyPr/>
          <a:lstStyle/>
          <a:p>
            <a:fld id="{8E7EFF1A-5047-4E9D-BE4D-94AEA6F11CCC}" type="slidenum">
              <a:rPr lang="en-US" smtClean="0"/>
              <a:pPr/>
              <a:t>2</a:t>
            </a:fld>
            <a:endParaRPr lang="en-US"/>
          </a:p>
        </p:txBody>
      </p:sp>
    </p:spTree>
    <p:extLst>
      <p:ext uri="{BB962C8B-B14F-4D97-AF65-F5344CB8AC3E}">
        <p14:creationId xmlns="" xmlns:p14="http://schemas.microsoft.com/office/powerpoint/2010/main" val="2335919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additional resources to assist</a:t>
            </a:r>
            <a:r>
              <a:rPr lang="en-US" baseline="0" dirty="0" smtClean="0"/>
              <a:t> you with the work of presenting budgets which align with the programs of your Single Plan.  You can find these resources on the District’s website under the Federal and State Education Program’s page and on the Multilingual and Multicultural Education Program’s website.  </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20</a:t>
            </a:fld>
            <a:endParaRPr lang="en-US" dirty="0"/>
          </a:p>
        </p:txBody>
      </p:sp>
    </p:spTree>
    <p:extLst>
      <p:ext uri="{BB962C8B-B14F-4D97-AF65-F5344CB8AC3E}">
        <p14:creationId xmlns="" xmlns:p14="http://schemas.microsoft.com/office/powerpoint/2010/main" val="4100841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21</a:t>
            </a:fld>
            <a:endParaRPr lang="en-US" dirty="0"/>
          </a:p>
        </p:txBody>
      </p:sp>
    </p:spTree>
    <p:extLst>
      <p:ext uri="{BB962C8B-B14F-4D97-AF65-F5344CB8AC3E}">
        <p14:creationId xmlns="" xmlns:p14="http://schemas.microsoft.com/office/powerpoint/2010/main" val="30856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does LAUSD believe it is important for families to be our partners in the work of improving student achievement?  It’s the research.  Research shows that when parents are involved… [</a:t>
            </a:r>
            <a:r>
              <a:rPr lang="en-US" b="1" baseline="0" dirty="0" smtClean="0"/>
              <a:t>Read slide &amp; click twice</a:t>
            </a:r>
            <a:r>
              <a:rPr lang="en-US" baseline="0" dirty="0" smtClean="0"/>
              <a:t>] </a:t>
            </a:r>
          </a:p>
          <a:p>
            <a:endParaRPr lang="en-US" dirty="0" smtClean="0"/>
          </a:p>
          <a:p>
            <a:r>
              <a:rPr lang="en-US" dirty="0" smtClean="0"/>
              <a:t>This strong parent involvement research</a:t>
            </a:r>
            <a:r>
              <a:rPr lang="en-US" baseline="0" dirty="0" smtClean="0"/>
              <a:t> supports our beliefs in LAUSD.</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3</a:t>
            </a:fld>
            <a:endParaRPr lang="en-US" dirty="0"/>
          </a:p>
        </p:txBody>
      </p:sp>
    </p:spTree>
    <p:extLst>
      <p:ext uri="{BB962C8B-B14F-4D97-AF65-F5344CB8AC3E}">
        <p14:creationId xmlns="" xmlns:p14="http://schemas.microsoft.com/office/powerpoint/2010/main" val="176271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Times New Roman" charset="0"/>
              </a:rPr>
              <a:t>We in LAUSD believe that families are our partners in the work that we do to impact student achievement.</a:t>
            </a:r>
          </a:p>
          <a:p>
            <a:endParaRPr lang="en-US" baseline="0" dirty="0" smtClean="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63B606FB-2ED3-4D02-B2C9-EF8C2ED37F93}" type="slidenum">
              <a:rPr lang="en-US" smtClean="0"/>
              <a:pPr/>
              <a:t>4</a:t>
            </a:fld>
            <a:endParaRPr lang="en-US"/>
          </a:p>
        </p:txBody>
      </p:sp>
    </p:spTree>
    <p:extLst>
      <p:ext uri="{BB962C8B-B14F-4D97-AF65-F5344CB8AC3E}">
        <p14:creationId xmlns="" xmlns:p14="http://schemas.microsoft.com/office/powerpoint/2010/main" val="62578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upon the foundation</a:t>
            </a:r>
            <a:r>
              <a:rPr lang="en-US" baseline="0" dirty="0" smtClean="0"/>
              <a:t>al belief that parents are our partners in the education of their children, LAUSD has identified </a:t>
            </a:r>
            <a:r>
              <a:rPr lang="en-US" b="1" baseline="0" dirty="0" smtClean="0"/>
              <a:t>Parent and Community Engagement </a:t>
            </a:r>
            <a:r>
              <a:rPr lang="en-US" b="0" baseline="0" dirty="0" smtClean="0"/>
              <a:t>as one of its core goals</a:t>
            </a:r>
            <a:r>
              <a:rPr lang="en-US" baseline="0" dirty="0" smtClean="0"/>
              <a:t>. LAUSD’s beliefs are made into action with this goal.</a:t>
            </a:r>
            <a:endParaRPr lang="en-US" dirty="0"/>
          </a:p>
        </p:txBody>
      </p:sp>
      <p:sp>
        <p:nvSpPr>
          <p:cNvPr id="4" name="Slide Number Placeholder 3"/>
          <p:cNvSpPr>
            <a:spLocks noGrp="1"/>
          </p:cNvSpPr>
          <p:nvPr>
            <p:ph type="sldNum" sz="quarter" idx="10"/>
          </p:nvPr>
        </p:nvSpPr>
        <p:spPr/>
        <p:txBody>
          <a:bodyPr/>
          <a:lstStyle/>
          <a:p>
            <a:fld id="{8E7EFF1A-5047-4E9D-BE4D-94AEA6F11CCC}" type="slidenum">
              <a:rPr lang="en-US" smtClean="0"/>
              <a:pPr/>
              <a:t>5</a:t>
            </a:fld>
            <a:endParaRPr lang="en-US"/>
          </a:p>
        </p:txBody>
      </p:sp>
    </p:spTree>
    <p:extLst>
      <p:ext uri="{BB962C8B-B14F-4D97-AF65-F5344CB8AC3E}">
        <p14:creationId xmlns="" xmlns:p14="http://schemas.microsoft.com/office/powerpoint/2010/main" val="407496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December of 2010, o</a:t>
            </a:r>
            <a:r>
              <a:rPr lang="en-US" dirty="0" smtClean="0"/>
              <a:t>ur</a:t>
            </a:r>
            <a:r>
              <a:rPr lang="en-US" baseline="0" dirty="0" smtClean="0"/>
              <a:t> Board of Education developed a resolution called the Parents As Equal Partners Resolution, which also highlights support for parent involvement as a goal for our District.</a:t>
            </a:r>
          </a:p>
          <a:p>
            <a:endParaRPr lang="en-US" baseline="0" dirty="0"/>
          </a:p>
          <a:p>
            <a:r>
              <a:rPr lang="en-US" baseline="0" dirty="0" smtClean="0"/>
              <a:t>A Taskforce was created as a result of the Parents As Equal Partners Resolution and in December 2012 the District’s Title I Parent Involvement Policy, relying heavily on the recommendations of the Taskforce, was approved by the Board of Education.</a:t>
            </a:r>
          </a:p>
        </p:txBody>
      </p:sp>
      <p:sp>
        <p:nvSpPr>
          <p:cNvPr id="4" name="Slide Number Placeholder 3"/>
          <p:cNvSpPr>
            <a:spLocks noGrp="1"/>
          </p:cNvSpPr>
          <p:nvPr>
            <p:ph type="sldNum" sz="quarter" idx="10"/>
          </p:nvPr>
        </p:nvSpPr>
        <p:spPr/>
        <p:txBody>
          <a:bodyPr/>
          <a:lstStyle/>
          <a:p>
            <a:fld id="{2627D2FE-70EC-48EB-8820-64F8E7F68633}" type="slidenum">
              <a:rPr lang="en-US" smtClean="0"/>
              <a:pPr/>
              <a:t>6</a:t>
            </a:fld>
            <a:endParaRPr lang="en-US" dirty="0"/>
          </a:p>
        </p:txBody>
      </p:sp>
    </p:spTree>
    <p:extLst>
      <p:ext uri="{BB962C8B-B14F-4D97-AF65-F5344CB8AC3E}">
        <p14:creationId xmlns="" xmlns:p14="http://schemas.microsoft.com/office/powerpoint/2010/main" val="309655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should schools be doing to engage parents and increase parental involvement on</a:t>
            </a:r>
            <a:r>
              <a:rPr lang="en-US" baseline="0" dirty="0" smtClean="0"/>
              <a:t> their campuses?  What schools should be doing is described in a document called “The School Goals for Parent Engagement,” </a:t>
            </a:r>
            <a:r>
              <a:rPr lang="en-US" dirty="0" smtClean="0"/>
              <a:t>found </a:t>
            </a:r>
            <a:r>
              <a:rPr lang="en-US" baseline="0" dirty="0" smtClean="0"/>
              <a:t>within BUL 6336.0,  </a:t>
            </a:r>
            <a:r>
              <a:rPr lang="en-US" b="1" baseline="0" dirty="0" smtClean="0"/>
              <a:t>Attachment B </a:t>
            </a:r>
            <a:r>
              <a:rPr lang="en-US" baseline="0" dirty="0" smtClean="0"/>
              <a:t>of the District Title I Parent Involvement Policy </a:t>
            </a:r>
            <a:r>
              <a:rPr lang="en-US" b="1" baseline="0" dirty="0" smtClean="0"/>
              <a:t>[Click]</a:t>
            </a:r>
            <a:r>
              <a:rPr lang="en-US" baseline="0" dirty="0" smtClean="0"/>
              <a:t>.  REFER TO HANDOUT.  Schools should work on addressing these goals in a coordinated fashion, identifying the specific actions and strategies that they will undertake to accomplish these parent goals to meet the broader goal of improved student academic achievement.</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7</a:t>
            </a:fld>
            <a:endParaRPr lang="en-US" dirty="0"/>
          </a:p>
        </p:txBody>
      </p:sp>
    </p:spTree>
    <p:extLst>
      <p:ext uri="{BB962C8B-B14F-4D97-AF65-F5344CB8AC3E}">
        <p14:creationId xmlns="" xmlns:p14="http://schemas.microsoft.com/office/powerpoint/2010/main" val="156604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goals will be captured</a:t>
            </a:r>
            <a:r>
              <a:rPr lang="en-US" baseline="0" dirty="0" smtClean="0"/>
              <a:t> </a:t>
            </a:r>
            <a:r>
              <a:rPr lang="en-US" dirty="0" smtClean="0"/>
              <a:t>on the Single Plan for Student Achievement parent page. After doing a data-driven needs assessment, schools develop</a:t>
            </a:r>
            <a:r>
              <a:rPr lang="en-US" baseline="0" dirty="0" smtClean="0"/>
              <a:t> goals for parent engagement </a:t>
            </a:r>
            <a:r>
              <a:rPr lang="en-US" b="1" baseline="0" dirty="0" smtClean="0"/>
              <a:t>(CLICK) </a:t>
            </a:r>
            <a:r>
              <a:rPr lang="en-US" baseline="0" dirty="0" smtClean="0"/>
              <a:t>that relate to the District’s 5 goals for schools. Those goals are captured in the Single Plan for Student Achievement, and corresponding strategies need to address how the goals will be met. </a:t>
            </a:r>
            <a:r>
              <a:rPr lang="en-US" b="1" baseline="0" dirty="0" smtClean="0"/>
              <a:t>(CLICK) </a:t>
            </a:r>
            <a:r>
              <a:rPr lang="en-US" baseline="0" dirty="0" smtClean="0"/>
              <a:t> The actions and tasks taken to meet them fall into 3 broad categories: Parent Engagement, Parent Communication and Parent Training.  (Explain the difference between the three. Engagement: activities that may be more social in nature and may be related to developing a welcoming environment.  Communication: tools to facilitate communication with parents. Training: presentations or workshops focused on supporting student academic achievement.)  </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8</a:t>
            </a:fld>
            <a:endParaRPr lang="en-US" dirty="0"/>
          </a:p>
        </p:txBody>
      </p:sp>
    </p:spTree>
    <p:extLst>
      <p:ext uri="{BB962C8B-B14F-4D97-AF65-F5344CB8AC3E}">
        <p14:creationId xmlns="" xmlns:p14="http://schemas.microsoft.com/office/powerpoint/2010/main" val="164950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a:t>
            </a:r>
            <a:r>
              <a:rPr lang="en-US" baseline="0" dirty="0" smtClean="0"/>
              <a:t> B of the Program and Budget Handbook for 2014 explains what can be purchased to support those goals, strategies and actions for parent engagement. With the passage of LCFF, the only mandated set-aside for parent involvement comes through federal funds, through the Title I program.  Title I has funds allocated in program 7E046 to supplement the schools’ general fund dollars used for parent involvement.  We have to align those supplemental funds to our SPSA parent involvement goals.  </a:t>
            </a:r>
            <a:r>
              <a:rPr lang="en-US" sz="1400" b="1" dirty="0"/>
              <a:t>So let’s look at the process for developing our budget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627D2FE-70EC-48EB-8820-64F8E7F68633}" type="slidenum">
              <a:rPr lang="en-US" smtClean="0"/>
              <a:pPr/>
              <a:t>9</a:t>
            </a:fld>
            <a:endParaRPr lang="en-US" dirty="0"/>
          </a:p>
        </p:txBody>
      </p:sp>
    </p:spTree>
    <p:extLst>
      <p:ext uri="{BB962C8B-B14F-4D97-AF65-F5344CB8AC3E}">
        <p14:creationId xmlns="" xmlns:p14="http://schemas.microsoft.com/office/powerpoint/2010/main" val="145535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FF192D-3BD9-4AAA-B7B3-D3BBE202EDDB}" type="datetime1">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A5F81-BD25-453A-87DF-3F3EC4736CD3}" type="slidenum">
              <a:rPr lang="en-US" smtClean="0"/>
              <a:pPr/>
              <a:t>‹#›</a:t>
            </a:fld>
            <a:endParaRPr lang="en-US"/>
          </a:p>
        </p:txBody>
      </p:sp>
    </p:spTree>
    <p:extLst>
      <p:ext uri="{BB962C8B-B14F-4D97-AF65-F5344CB8AC3E}">
        <p14:creationId xmlns="" xmlns:p14="http://schemas.microsoft.com/office/powerpoint/2010/main" val="51544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8740-9E10-4BEF-8872-FDCC0768AAD5}" type="datetime1">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A5F81-BD25-453A-87DF-3F3EC4736CD3}" type="slidenum">
              <a:rPr lang="en-US" smtClean="0"/>
              <a:pPr/>
              <a:t>‹#›</a:t>
            </a:fld>
            <a:endParaRPr lang="en-US"/>
          </a:p>
        </p:txBody>
      </p:sp>
    </p:spTree>
    <p:extLst>
      <p:ext uri="{BB962C8B-B14F-4D97-AF65-F5344CB8AC3E}">
        <p14:creationId xmlns="" xmlns:p14="http://schemas.microsoft.com/office/powerpoint/2010/main" val="55308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4C58B-170F-4DAC-9F42-4FB908C71CAC}" type="datetime1">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A5F81-BD25-453A-87DF-3F3EC4736CD3}" type="slidenum">
              <a:rPr lang="en-US" smtClean="0"/>
              <a:pPr/>
              <a:t>‹#›</a:t>
            </a:fld>
            <a:endParaRPr lang="en-US"/>
          </a:p>
        </p:txBody>
      </p:sp>
    </p:spTree>
    <p:extLst>
      <p:ext uri="{BB962C8B-B14F-4D97-AF65-F5344CB8AC3E}">
        <p14:creationId xmlns="" xmlns:p14="http://schemas.microsoft.com/office/powerpoint/2010/main" val="224047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0EFDC-770F-412F-B59D-987342FD81A7}" type="datetime1">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A5F81-BD25-453A-87DF-3F3EC4736CD3}" type="slidenum">
              <a:rPr lang="en-US" smtClean="0"/>
              <a:pPr/>
              <a:t>‹#›</a:t>
            </a:fld>
            <a:endParaRPr lang="en-US"/>
          </a:p>
        </p:txBody>
      </p:sp>
    </p:spTree>
    <p:extLst>
      <p:ext uri="{BB962C8B-B14F-4D97-AF65-F5344CB8AC3E}">
        <p14:creationId xmlns="" xmlns:p14="http://schemas.microsoft.com/office/powerpoint/2010/main" val="60637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DE880-222F-4207-8402-C8714895BE0C}" type="datetime1">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A5F81-BD25-453A-87DF-3F3EC4736CD3}" type="slidenum">
              <a:rPr lang="en-US" smtClean="0"/>
              <a:pPr/>
              <a:t>‹#›</a:t>
            </a:fld>
            <a:endParaRPr lang="en-US"/>
          </a:p>
        </p:txBody>
      </p:sp>
    </p:spTree>
    <p:extLst>
      <p:ext uri="{BB962C8B-B14F-4D97-AF65-F5344CB8AC3E}">
        <p14:creationId xmlns="" xmlns:p14="http://schemas.microsoft.com/office/powerpoint/2010/main" val="377601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E7CD95-2E8D-4408-9D45-FF682BACF178}" type="datetime1">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A5F81-BD25-453A-87DF-3F3EC4736CD3}" type="slidenum">
              <a:rPr lang="en-US" smtClean="0"/>
              <a:pPr/>
              <a:t>‹#›</a:t>
            </a:fld>
            <a:endParaRPr lang="en-US"/>
          </a:p>
        </p:txBody>
      </p:sp>
    </p:spTree>
    <p:extLst>
      <p:ext uri="{BB962C8B-B14F-4D97-AF65-F5344CB8AC3E}">
        <p14:creationId xmlns="" xmlns:p14="http://schemas.microsoft.com/office/powerpoint/2010/main" val="336651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40858-AE70-4DEA-92DA-A7A675BCE31B}" type="datetime1">
              <a:rPr lang="en-US" smtClean="0"/>
              <a:pPr/>
              <a:t>3/6/2015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A5F81-BD25-453A-87DF-3F3EC4736CD3}" type="slidenum">
              <a:rPr lang="en-US" smtClean="0"/>
              <a:pPr/>
              <a:t>‹#›</a:t>
            </a:fld>
            <a:endParaRPr lang="en-US"/>
          </a:p>
        </p:txBody>
      </p:sp>
    </p:spTree>
    <p:extLst>
      <p:ext uri="{BB962C8B-B14F-4D97-AF65-F5344CB8AC3E}">
        <p14:creationId xmlns="" xmlns:p14="http://schemas.microsoft.com/office/powerpoint/2010/main" val="253556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0B67D-E82F-4CF9-991E-8BA98F3CB2F6}" type="datetime1">
              <a:rPr lang="en-US" smtClean="0"/>
              <a:pPr/>
              <a:t>3/6/2015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A5F81-BD25-453A-87DF-3F3EC4736CD3}" type="slidenum">
              <a:rPr lang="en-US" smtClean="0"/>
              <a:pPr/>
              <a:t>‹#›</a:t>
            </a:fld>
            <a:endParaRPr lang="en-US"/>
          </a:p>
        </p:txBody>
      </p:sp>
    </p:spTree>
    <p:extLst>
      <p:ext uri="{BB962C8B-B14F-4D97-AF65-F5344CB8AC3E}">
        <p14:creationId xmlns="" xmlns:p14="http://schemas.microsoft.com/office/powerpoint/2010/main" val="113777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EE036-5F9B-49DE-A2CB-A50313F423DE}" type="datetime1">
              <a:rPr lang="en-US" smtClean="0"/>
              <a:pPr/>
              <a:t>3/6/2015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A5F81-BD25-453A-87DF-3F3EC4736CD3}" type="slidenum">
              <a:rPr lang="en-US" smtClean="0"/>
              <a:pPr/>
              <a:t>‹#›</a:t>
            </a:fld>
            <a:endParaRPr lang="en-US"/>
          </a:p>
        </p:txBody>
      </p:sp>
    </p:spTree>
    <p:extLst>
      <p:ext uri="{BB962C8B-B14F-4D97-AF65-F5344CB8AC3E}">
        <p14:creationId xmlns="" xmlns:p14="http://schemas.microsoft.com/office/powerpoint/2010/main" val="375676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A906A-B0CD-4E66-9219-FB33B63D4265}" type="datetime1">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A5F81-BD25-453A-87DF-3F3EC4736CD3}" type="slidenum">
              <a:rPr lang="en-US" smtClean="0"/>
              <a:pPr/>
              <a:t>‹#›</a:t>
            </a:fld>
            <a:endParaRPr lang="en-US"/>
          </a:p>
        </p:txBody>
      </p:sp>
    </p:spTree>
    <p:extLst>
      <p:ext uri="{BB962C8B-B14F-4D97-AF65-F5344CB8AC3E}">
        <p14:creationId xmlns="" xmlns:p14="http://schemas.microsoft.com/office/powerpoint/2010/main" val="184977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0308E-9B4E-47B7-9763-3A8E58943BE8}" type="datetime1">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A5F81-BD25-453A-87DF-3F3EC4736CD3}" type="slidenum">
              <a:rPr lang="en-US" smtClean="0"/>
              <a:pPr/>
              <a:t>‹#›</a:t>
            </a:fld>
            <a:endParaRPr lang="en-US"/>
          </a:p>
        </p:txBody>
      </p:sp>
    </p:spTree>
    <p:extLst>
      <p:ext uri="{BB962C8B-B14F-4D97-AF65-F5344CB8AC3E}">
        <p14:creationId xmlns="" xmlns:p14="http://schemas.microsoft.com/office/powerpoint/2010/main" val="283949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FC9E9-C55A-4ADA-8102-92622848E088}" type="datetime1">
              <a:rPr lang="en-US" smtClean="0"/>
              <a:pPr/>
              <a:t>3/6/2015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A5F81-BD25-453A-87DF-3F3EC4736CD3}" type="slidenum">
              <a:rPr lang="en-US" smtClean="0"/>
              <a:pPr/>
              <a:t>‹#›</a:t>
            </a:fld>
            <a:endParaRPr lang="en-US"/>
          </a:p>
        </p:txBody>
      </p:sp>
    </p:spTree>
    <p:extLst>
      <p:ext uri="{BB962C8B-B14F-4D97-AF65-F5344CB8AC3E}">
        <p14:creationId xmlns="" xmlns:p14="http://schemas.microsoft.com/office/powerpoint/2010/main" val="2004054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6.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swirls.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4" cstate="print"/>
          <a:stretch>
            <a:fillRect/>
          </a:stretch>
        </p:blipFill>
        <p:spPr>
          <a:xfrm>
            <a:off x="3873500" y="5105400"/>
            <a:ext cx="1397000" cy="1828800"/>
          </a:xfrm>
          <a:prstGeom prst="rect">
            <a:avLst/>
          </a:prstGeom>
        </p:spPr>
      </p:pic>
      <p:sp>
        <p:nvSpPr>
          <p:cNvPr id="6" name="Title 1"/>
          <p:cNvSpPr>
            <a:spLocks noGrp="1"/>
          </p:cNvSpPr>
          <p:nvPr>
            <p:ph type="ctrTitle"/>
          </p:nvPr>
        </p:nvSpPr>
        <p:spPr>
          <a:xfrm>
            <a:off x="0" y="2209800"/>
            <a:ext cx="9144000" cy="2438400"/>
          </a:xfrm>
        </p:spPr>
        <p:txBody>
          <a:bodyPr>
            <a:normAutofit fontScale="90000"/>
          </a:bodyPr>
          <a:lstStyle/>
          <a:p>
            <a:r>
              <a:rPr lang="en-US" b="1" dirty="0" smtClean="0">
                <a:solidFill>
                  <a:schemeClr val="tx1"/>
                </a:solidFill>
              </a:rPr>
              <a:t>Budgeting for Your School Parent Involvement Program (7E046)</a:t>
            </a:r>
            <a:br>
              <a:rPr lang="en-US" b="1" dirty="0" smtClean="0">
                <a:solidFill>
                  <a:schemeClr val="tx1"/>
                </a:solidFill>
              </a:rPr>
            </a:br>
            <a:r>
              <a:rPr lang="en-US" dirty="0" smtClean="0"/>
              <a:t>2015-2016</a:t>
            </a:r>
            <a:r>
              <a:rPr lang="en-US" dirty="0"/>
              <a:t/>
            </a:r>
            <a:br>
              <a:rPr lang="en-US" dirty="0"/>
            </a:br>
            <a:endParaRPr lang="en-US" dirty="0" smtClean="0">
              <a:solidFill>
                <a:schemeClr val="tx1"/>
              </a:solidFill>
            </a:endParaRPr>
          </a:p>
        </p:txBody>
      </p:sp>
      <p:pic>
        <p:nvPicPr>
          <p:cNvPr id="2"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47657" y="609600"/>
            <a:ext cx="4848685" cy="1447369"/>
          </a:xfrm>
          <a:prstGeom prst="rect">
            <a:avLst/>
          </a:prstGeom>
        </p:spPr>
      </p:pic>
    </p:spTree>
    <p:extLst>
      <p:ext uri="{BB962C8B-B14F-4D97-AF65-F5344CB8AC3E}">
        <p14:creationId xmlns="" xmlns:p14="http://schemas.microsoft.com/office/powerpoint/2010/main" val="35933434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panossi\AppData\Local\Microsoft\Windows\Temporary Internet Files\Content.IE5\HV13POHB\approved[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684974">
            <a:off x="6023700" y="291375"/>
            <a:ext cx="2143125"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6" name="Picture 5" descr="green bar.jpg"/>
          <p:cNvPicPr>
            <a:picLocks noChangeAspect="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2" name="Title 1"/>
          <p:cNvSpPr>
            <a:spLocks noGrp="1"/>
          </p:cNvSpPr>
          <p:nvPr>
            <p:ph type="title"/>
          </p:nvPr>
        </p:nvSpPr>
        <p:spPr>
          <a:xfrm>
            <a:off x="2209800" y="228600"/>
            <a:ext cx="4953000" cy="487362"/>
          </a:xfrm>
        </p:spPr>
        <p:txBody>
          <a:bodyPr>
            <a:noAutofit/>
          </a:bodyPr>
          <a:lstStyle/>
          <a:p>
            <a:pPr algn="l"/>
            <a:r>
              <a:rPr lang="en-US" sz="3200" dirty="0" smtClean="0">
                <a:latin typeface="+mn-lt"/>
              </a:rPr>
              <a:t>FUNDING DECISIONS</a:t>
            </a:r>
            <a:endParaRPr lang="en-US" sz="3200" dirty="0">
              <a:latin typeface="+mn-lt"/>
            </a:endParaRPr>
          </a:p>
        </p:txBody>
      </p:sp>
      <p:sp>
        <p:nvSpPr>
          <p:cNvPr id="3" name="Content Placeholder 2"/>
          <p:cNvSpPr>
            <a:spLocks noGrp="1"/>
          </p:cNvSpPr>
          <p:nvPr>
            <p:ph idx="1"/>
          </p:nvPr>
        </p:nvSpPr>
        <p:spPr>
          <a:xfrm>
            <a:off x="1905000" y="1143000"/>
            <a:ext cx="3106766" cy="5410200"/>
          </a:xfrm>
        </p:spPr>
        <p:txBody>
          <a:bodyPr>
            <a:noAutofit/>
          </a:bodyPr>
          <a:lstStyle/>
          <a:p>
            <a:pPr marL="0" indent="0">
              <a:spcBef>
                <a:spcPts val="600"/>
              </a:spcBef>
              <a:buNone/>
            </a:pPr>
            <a:r>
              <a:rPr lang="en-US" sz="2400" dirty="0" smtClean="0"/>
              <a:t>The School Site Council  (SSC) approves the QEIA,  Title I, EIA-LEP carryover funds and the budget for parental involvement (7E046).</a:t>
            </a:r>
          </a:p>
          <a:p>
            <a:pPr marL="0" indent="0">
              <a:buNone/>
            </a:pPr>
            <a:r>
              <a:rPr lang="en-US" sz="2400" dirty="0" smtClean="0"/>
              <a:t>Schools should review the Single Plan for Student Achievement with the SSC and should present all program and budget data to the SSC </a:t>
            </a:r>
            <a:r>
              <a:rPr lang="en-US" sz="2400" b="1" dirty="0" smtClean="0"/>
              <a:t>prior</a:t>
            </a:r>
            <a:r>
              <a:rPr lang="en-US" sz="2400" dirty="0" smtClean="0"/>
              <a:t> to approval.  </a:t>
            </a:r>
            <a:r>
              <a:rPr lang="en-US" sz="1200" i="1" dirty="0" smtClean="0"/>
              <a:t>(See page A-11 and A-12, 15-16 Program and Budget Handbook)</a:t>
            </a:r>
            <a:endParaRPr lang="en-US" sz="1200" i="1" dirty="0"/>
          </a:p>
        </p:txBody>
      </p:sp>
      <p:sp>
        <p:nvSpPr>
          <p:cNvPr id="8"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10</a:t>
            </a:fld>
            <a:endParaRPr lang="en-US" sz="1800">
              <a:solidFill>
                <a:schemeClr val="bg1"/>
              </a:solidFill>
            </a:endParaRPr>
          </a:p>
        </p:txBody>
      </p:sp>
      <p:pic>
        <p:nvPicPr>
          <p:cNvPr id="4" name="Picture 2"/>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colorTemperature colorTemp="11200"/>
                    </a14:imgEffect>
                  </a14:imgLayer>
                </a14:imgProps>
              </a:ext>
              <a:ext uri="{28A0092B-C50C-407E-A947-70E740481C1C}">
                <a14:useLocalDpi xmlns="" xmlns:a14="http://schemas.microsoft.com/office/drawing/2010/main" val="0"/>
              </a:ext>
            </a:extLst>
          </a:blip>
          <a:srcRect/>
          <a:stretch>
            <a:fillRect/>
          </a:stretch>
        </p:blipFill>
        <p:spPr bwMode="auto">
          <a:xfrm>
            <a:off x="5142380" y="1981200"/>
            <a:ext cx="3854932" cy="48079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61217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49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11" name="Subtitle 2"/>
          <p:cNvSpPr txBox="1">
            <a:spLocks/>
          </p:cNvSpPr>
          <p:nvPr/>
        </p:nvSpPr>
        <p:spPr>
          <a:xfrm>
            <a:off x="2133600" y="152400"/>
            <a:ext cx="5486400" cy="571500"/>
          </a:xfrm>
          <a:prstGeom prst="rect">
            <a:avLst/>
          </a:prstGeom>
        </p:spPr>
        <p:txBody>
          <a:bodyPr>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3200" i="0" dirty="0" smtClean="0"/>
              <a:t>FORMAL RECOMMENDATIONS</a:t>
            </a:r>
            <a:endParaRPr lang="en-US" sz="3200" i="0" dirty="0"/>
          </a:p>
        </p:txBody>
      </p:sp>
      <p:sp>
        <p:nvSpPr>
          <p:cNvPr id="63"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11</a:t>
            </a:fld>
            <a:endParaRPr lang="en-US" sz="1800">
              <a:solidFill>
                <a:schemeClr val="bg1"/>
              </a:solidFill>
            </a:endParaRPr>
          </a:p>
        </p:txBody>
      </p:sp>
      <p:pic>
        <p:nvPicPr>
          <p:cNvPr id="1027" name="Picture 3"/>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colorTemperature colorTemp="8800"/>
                    </a14:imgEffect>
                  </a14:imgLayer>
                </a14:imgProps>
              </a:ext>
              <a:ext uri="{28A0092B-C50C-407E-A947-70E740481C1C}">
                <a14:useLocalDpi xmlns="" xmlns:a14="http://schemas.microsoft.com/office/drawing/2010/main" val="0"/>
              </a:ext>
            </a:extLst>
          </a:blip>
          <a:srcRect/>
          <a:stretch>
            <a:fillRect/>
          </a:stretch>
        </p:blipFill>
        <p:spPr bwMode="auto">
          <a:xfrm rot="907256">
            <a:off x="4881113" y="1248852"/>
            <a:ext cx="3539694" cy="4576763"/>
          </a:xfrm>
          <a:prstGeom prst="rect">
            <a:avLst/>
          </a:prstGeom>
          <a:ln>
            <a:solidFill>
              <a:schemeClr val="bg1">
                <a:lumMod val="85000"/>
              </a:schemeClr>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 xmlns:a14="http://schemas.microsoft.com/office/drawing/2010/main" val="0"/>
              </a:ext>
            </a:extLst>
          </a:blip>
          <a:srcRect/>
          <a:stretch>
            <a:fillRect/>
          </a:stretch>
        </p:blipFill>
        <p:spPr bwMode="auto">
          <a:xfrm rot="21028926">
            <a:off x="1371600" y="1172825"/>
            <a:ext cx="4129245" cy="5081588"/>
          </a:xfrm>
          <a:prstGeom prst="rect">
            <a:avLst/>
          </a:prstGeom>
          <a:ln>
            <a:solidFill>
              <a:schemeClr val="bg1">
                <a:lumMod val="85000"/>
              </a:schemeClr>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8653113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9" name="Picture 8"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5" name="Subtitle 2"/>
          <p:cNvSpPr txBox="1">
            <a:spLocks/>
          </p:cNvSpPr>
          <p:nvPr/>
        </p:nvSpPr>
        <p:spPr>
          <a:xfrm>
            <a:off x="1905000" y="990600"/>
            <a:ext cx="7239000" cy="5334000"/>
          </a:xfrm>
          <a:prstGeom prst="rect">
            <a:avLst/>
          </a:prstGeom>
        </p:spPr>
        <p:txBody>
          <a:bodyPr>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3200" i="0" dirty="0" smtClean="0"/>
              <a:t>“</a:t>
            </a:r>
            <a:r>
              <a:rPr lang="en-US" sz="3200" i="0" dirty="0"/>
              <a:t>Functions and Responsibilities of the SSC</a:t>
            </a:r>
            <a:r>
              <a:rPr lang="en-US" sz="3200" i="0" dirty="0" smtClean="0"/>
              <a:t>:</a:t>
            </a:r>
          </a:p>
          <a:p>
            <a:pPr marL="0" indent="0">
              <a:buNone/>
            </a:pPr>
            <a:endParaRPr lang="en-US" sz="800" i="0" dirty="0"/>
          </a:p>
          <a:p>
            <a:pPr marL="0" lvl="0" indent="0">
              <a:buNone/>
            </a:pPr>
            <a:r>
              <a:rPr lang="en-US" sz="3200" i="0" dirty="0" smtClean="0"/>
              <a:t>b. Develop</a:t>
            </a:r>
            <a:r>
              <a:rPr lang="en-US" sz="3200" i="0" dirty="0"/>
              <a:t>, review and adopt the SPSA in consultation with relevant stakeholders and, where applicable, with the English Learner Advisory Committee (ELAC</a:t>
            </a:r>
            <a:r>
              <a:rPr lang="en-US" sz="3200" i="0" dirty="0" smtClean="0"/>
              <a:t>).</a:t>
            </a:r>
          </a:p>
          <a:p>
            <a:pPr marL="0" lvl="0" indent="0">
              <a:buNone/>
            </a:pPr>
            <a:endParaRPr lang="en-US" sz="800" i="0" dirty="0" smtClean="0"/>
          </a:p>
          <a:p>
            <a:pPr marL="0" lvl="0" indent="0">
              <a:buNone/>
            </a:pPr>
            <a:r>
              <a:rPr lang="en-US" sz="3200" i="0" dirty="0" smtClean="0"/>
              <a:t>c. Respond, </a:t>
            </a:r>
            <a:r>
              <a:rPr lang="en-US" sz="3200" i="0" dirty="0"/>
              <a:t>in </a:t>
            </a:r>
            <a:r>
              <a:rPr lang="en-US" sz="3200" i="0" dirty="0" smtClean="0"/>
              <a:t>writing, </a:t>
            </a:r>
            <a:r>
              <a:rPr lang="en-US" sz="3200" i="0" dirty="0"/>
              <a:t>to </a:t>
            </a:r>
            <a:r>
              <a:rPr lang="en-US" sz="3200" i="0" dirty="0">
                <a:solidFill>
                  <a:srgbClr val="FF0000"/>
                </a:solidFill>
              </a:rPr>
              <a:t>written recommendations from ELAC </a:t>
            </a:r>
            <a:r>
              <a:rPr lang="en-US" sz="3200" i="0" dirty="0"/>
              <a:t>within 30 calendar days (see Attachment </a:t>
            </a:r>
            <a:r>
              <a:rPr lang="en-US" sz="3200" i="0" dirty="0" smtClean="0"/>
              <a:t>A).”</a:t>
            </a:r>
          </a:p>
          <a:p>
            <a:pPr marL="0" indent="0">
              <a:buNone/>
            </a:pPr>
            <a:endParaRPr lang="en-US" sz="3200" dirty="0"/>
          </a:p>
        </p:txBody>
      </p:sp>
      <p:sp>
        <p:nvSpPr>
          <p:cNvPr id="6" name="Subtitle 2"/>
          <p:cNvSpPr txBox="1">
            <a:spLocks/>
          </p:cNvSpPr>
          <p:nvPr/>
        </p:nvSpPr>
        <p:spPr>
          <a:xfrm>
            <a:off x="2438400" y="5943600"/>
            <a:ext cx="6400800" cy="571500"/>
          </a:xfrm>
          <a:prstGeom prst="rect">
            <a:avLst/>
          </a:prstGeom>
        </p:spPr>
        <p:txBody>
          <a:bodyPr>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r">
              <a:buNone/>
            </a:pPr>
            <a:r>
              <a:rPr lang="en-US" sz="2800" b="1" dirty="0" smtClean="0"/>
              <a:t>Bulletin 6332.0, Page 3</a:t>
            </a:r>
            <a:endParaRPr lang="en-US" sz="2800" dirty="0"/>
          </a:p>
        </p:txBody>
      </p:sp>
      <p:sp>
        <p:nvSpPr>
          <p:cNvPr id="4" name="TextBox 3"/>
          <p:cNvSpPr txBox="1"/>
          <p:nvPr/>
        </p:nvSpPr>
        <p:spPr>
          <a:xfrm>
            <a:off x="2133600" y="152400"/>
            <a:ext cx="5943600" cy="584775"/>
          </a:xfrm>
          <a:prstGeom prst="rect">
            <a:avLst/>
          </a:prstGeom>
          <a:noFill/>
        </p:spPr>
        <p:txBody>
          <a:bodyPr wrap="square" rtlCol="0">
            <a:spAutoFit/>
          </a:bodyPr>
          <a:lstStyle/>
          <a:p>
            <a:r>
              <a:rPr lang="en-US" sz="3200" dirty="0" smtClean="0"/>
              <a:t>FORMAL RECOMMENDATIONS</a:t>
            </a:r>
            <a:endParaRPr lang="en-US" sz="3200" dirty="0"/>
          </a:p>
        </p:txBody>
      </p:sp>
      <p:sp>
        <p:nvSpPr>
          <p:cNvPr id="7"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12</a:t>
            </a:fld>
            <a:endParaRPr lang="en-US" sz="1800">
              <a:solidFill>
                <a:schemeClr val="bg1"/>
              </a:solidFill>
            </a:endParaRPr>
          </a:p>
        </p:txBody>
      </p:sp>
    </p:spTree>
    <p:extLst>
      <p:ext uri="{BB962C8B-B14F-4D97-AF65-F5344CB8AC3E}">
        <p14:creationId xmlns="" xmlns:p14="http://schemas.microsoft.com/office/powerpoint/2010/main" val="3297113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9" name="Picture 8"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2" name="Title 1"/>
          <p:cNvSpPr>
            <a:spLocks noGrp="1"/>
          </p:cNvSpPr>
          <p:nvPr>
            <p:ph type="title"/>
          </p:nvPr>
        </p:nvSpPr>
        <p:spPr>
          <a:xfrm>
            <a:off x="1828800" y="152400"/>
            <a:ext cx="4572000" cy="571998"/>
          </a:xfrm>
        </p:spPr>
        <p:txBody>
          <a:bodyPr>
            <a:noAutofit/>
          </a:bodyPr>
          <a:lstStyle/>
          <a:p>
            <a:r>
              <a:rPr lang="en-US" sz="3200" dirty="0" smtClean="0">
                <a:latin typeface="+mn-lt"/>
              </a:rPr>
              <a:t>BUDGET ASSURANCES</a:t>
            </a:r>
            <a:endParaRPr lang="en-US" sz="3200" dirty="0">
              <a:latin typeface="+mn-lt"/>
            </a:endParaRPr>
          </a:p>
        </p:txBody>
      </p:sp>
      <p:sp>
        <p:nvSpPr>
          <p:cNvPr id="10"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13</a:t>
            </a:fld>
            <a:endParaRPr lang="en-US" sz="1800">
              <a:solidFill>
                <a:schemeClr val="bg1"/>
              </a:solidFill>
            </a:endParaRPr>
          </a:p>
        </p:txBody>
      </p:sp>
      <p:pic>
        <p:nvPicPr>
          <p:cNvPr id="2050" name="Picture 2"/>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colorTemperature colorTemp="8800"/>
                    </a14:imgEffect>
                  </a14:imgLayer>
                </a14:imgProps>
              </a:ext>
              <a:ext uri="{28A0092B-C50C-407E-A947-70E740481C1C}">
                <a14:useLocalDpi xmlns="" xmlns:a14="http://schemas.microsoft.com/office/drawing/2010/main" val="0"/>
              </a:ext>
            </a:extLst>
          </a:blip>
          <a:srcRect/>
          <a:stretch>
            <a:fillRect/>
          </a:stretch>
        </p:blipFill>
        <p:spPr bwMode="auto">
          <a:xfrm>
            <a:off x="2119311" y="1191986"/>
            <a:ext cx="7405689" cy="552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val 6"/>
          <p:cNvSpPr/>
          <p:nvPr/>
        </p:nvSpPr>
        <p:spPr>
          <a:xfrm>
            <a:off x="2362200" y="2590800"/>
            <a:ext cx="2566986" cy="3810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362200" y="4572000"/>
            <a:ext cx="1828800" cy="6858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411934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9" name="Picture 8"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6" name="TextBox 5"/>
          <p:cNvSpPr txBox="1"/>
          <p:nvPr/>
        </p:nvSpPr>
        <p:spPr>
          <a:xfrm>
            <a:off x="2209800" y="162580"/>
            <a:ext cx="5181600" cy="584775"/>
          </a:xfrm>
          <a:prstGeom prst="rect">
            <a:avLst/>
          </a:prstGeom>
          <a:noFill/>
        </p:spPr>
        <p:txBody>
          <a:bodyPr wrap="square" rtlCol="0">
            <a:spAutoFit/>
          </a:bodyPr>
          <a:lstStyle/>
          <a:p>
            <a:r>
              <a:rPr lang="en-US" sz="3200" dirty="0" smtClean="0"/>
              <a:t>BUDGET PLANNING SHEET</a:t>
            </a:r>
            <a:endParaRPr lang="en-US" sz="3200" dirty="0"/>
          </a:p>
        </p:txBody>
      </p:sp>
      <p:sp>
        <p:nvSpPr>
          <p:cNvPr id="7"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14</a:t>
            </a:fld>
            <a:endParaRPr lang="en-US" sz="1800">
              <a:solidFill>
                <a:schemeClr val="bg1"/>
              </a:solidFill>
            </a:endParaRPr>
          </a:p>
        </p:txBody>
      </p:sp>
      <p:pic>
        <p:nvPicPr>
          <p:cNvPr id="307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00200" y="914400"/>
            <a:ext cx="7848600" cy="807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Oval Callout 16"/>
          <p:cNvSpPr/>
          <p:nvPr/>
        </p:nvSpPr>
        <p:spPr>
          <a:xfrm flipH="1">
            <a:off x="5734050" y="1752600"/>
            <a:ext cx="3251200" cy="1524000"/>
          </a:xfrm>
          <a:prstGeom prst="wedgeEllipseCallout">
            <a:avLst>
              <a:gd name="adj1" fmla="val 86753"/>
              <a:gd name="adj2" fmla="val 185228"/>
            </a:avLst>
          </a:prstGeom>
          <a:solidFill>
            <a:schemeClr val="accent6">
              <a:lumMod val="20000"/>
              <a:lumOff val="80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500" b="1" dirty="0" smtClean="0">
                <a:solidFill>
                  <a:srgbClr val="FF0000"/>
                </a:solidFill>
                <a:latin typeface="Times New Roman" pitchFamily="18" charset="0"/>
                <a:cs typeface="Times New Roman" pitchFamily="18" charset="0"/>
              </a:rPr>
              <a:t>Computer and projection equipment </a:t>
            </a:r>
            <a:r>
              <a:rPr lang="en-US" sz="1500" dirty="0" smtClean="0">
                <a:solidFill>
                  <a:schemeClr val="tx1"/>
                </a:solidFill>
                <a:latin typeface="Times New Roman" pitchFamily="18" charset="0"/>
                <a:cs typeface="Times New Roman" pitchFamily="18" charset="0"/>
              </a:rPr>
              <a:t>for Parent and Family Centers may be purchased.</a:t>
            </a:r>
            <a:endParaRPr lang="en-US" sz="1500" dirty="0">
              <a:solidFill>
                <a:schemeClr val="tx1"/>
              </a:solidFill>
              <a:latin typeface="Times New Roman" pitchFamily="18" charset="0"/>
              <a:cs typeface="Times New Roman" pitchFamily="18" charset="0"/>
            </a:endParaRPr>
          </a:p>
        </p:txBody>
      </p:sp>
      <p:sp>
        <p:nvSpPr>
          <p:cNvPr id="11" name="Oval Callout 10"/>
          <p:cNvSpPr/>
          <p:nvPr/>
        </p:nvSpPr>
        <p:spPr>
          <a:xfrm flipH="1">
            <a:off x="193343" y="990600"/>
            <a:ext cx="3251200" cy="1524000"/>
          </a:xfrm>
          <a:prstGeom prst="wedgeEllipseCallout">
            <a:avLst>
              <a:gd name="adj1" fmla="val -19861"/>
              <a:gd name="adj2" fmla="val 73642"/>
            </a:avLst>
          </a:prstGeom>
          <a:solidFill>
            <a:srgbClr val="FDFEDA"/>
          </a:solidFill>
          <a:ln>
            <a:solidFill>
              <a:srgbClr val="FFC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500" b="1" dirty="0" smtClean="0">
                <a:solidFill>
                  <a:srgbClr val="FF0000"/>
                </a:solidFill>
                <a:latin typeface="Times New Roman" pitchFamily="18" charset="0"/>
                <a:cs typeface="Times New Roman" pitchFamily="18" charset="0"/>
              </a:rPr>
              <a:t>NOTE: Parent Training Allowance </a:t>
            </a:r>
            <a:r>
              <a:rPr lang="en-US" sz="1500" dirty="0" smtClean="0">
                <a:solidFill>
                  <a:schemeClr val="tx1"/>
                </a:solidFill>
                <a:latin typeface="Times New Roman" pitchFamily="18" charset="0"/>
                <a:cs typeface="Times New Roman" pitchFamily="18" charset="0"/>
              </a:rPr>
              <a:t>has been removed.  Schools cannot pay for childcare.</a:t>
            </a:r>
            <a:endParaRPr lang="en-US" sz="1500" dirty="0">
              <a:solidFill>
                <a:schemeClr val="tx1"/>
              </a:solidFill>
              <a:latin typeface="Times New Roman" pitchFamily="18" charset="0"/>
              <a:cs typeface="Times New Roman" pitchFamily="18" charset="0"/>
            </a:endParaRPr>
          </a:p>
        </p:txBody>
      </p:sp>
      <p:sp>
        <p:nvSpPr>
          <p:cNvPr id="10" name="Oval 9"/>
          <p:cNvSpPr/>
          <p:nvPr/>
        </p:nvSpPr>
        <p:spPr>
          <a:xfrm>
            <a:off x="2286000" y="4953000"/>
            <a:ext cx="2362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ysClr val="windowText" lastClr="000000"/>
                </a:solidFill>
              </a:ln>
              <a:noFill/>
            </a:endParaRPr>
          </a:p>
        </p:txBody>
      </p:sp>
    </p:spTree>
    <p:extLst>
      <p:ext uri="{BB962C8B-B14F-4D97-AF65-F5344CB8AC3E}">
        <p14:creationId xmlns="" xmlns:p14="http://schemas.microsoft.com/office/powerpoint/2010/main" val="28466410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1" name="Picture 10"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8" name="Oval 7"/>
          <p:cNvSpPr/>
          <p:nvPr/>
        </p:nvSpPr>
        <p:spPr>
          <a:xfrm>
            <a:off x="2904460" y="5029200"/>
            <a:ext cx="2124740" cy="5342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2" name="Oval 11"/>
          <p:cNvSpPr/>
          <p:nvPr/>
        </p:nvSpPr>
        <p:spPr>
          <a:xfrm>
            <a:off x="2971800" y="33528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15</a:t>
            </a:fld>
            <a:endParaRPr lang="en-US" sz="1800">
              <a:solidFill>
                <a:schemeClr val="bg1"/>
              </a:solidFill>
            </a:endParaRPr>
          </a:p>
        </p:txBody>
      </p:sp>
      <p:sp>
        <p:nvSpPr>
          <p:cNvPr id="13" name="TextBox 12"/>
          <p:cNvSpPr txBox="1"/>
          <p:nvPr/>
        </p:nvSpPr>
        <p:spPr>
          <a:xfrm>
            <a:off x="2209800" y="162580"/>
            <a:ext cx="5181600" cy="584775"/>
          </a:xfrm>
          <a:prstGeom prst="rect">
            <a:avLst/>
          </a:prstGeom>
          <a:noFill/>
        </p:spPr>
        <p:txBody>
          <a:bodyPr wrap="square" rtlCol="0">
            <a:spAutoFit/>
          </a:bodyPr>
          <a:lstStyle/>
          <a:p>
            <a:r>
              <a:rPr lang="en-US" sz="3200" dirty="0" smtClean="0"/>
              <a:t>BUDGET PLANNING SHEET</a:t>
            </a:r>
            <a:endParaRPr lang="en-US" sz="3200" dirty="0"/>
          </a:p>
        </p:txBody>
      </p:sp>
      <p:pic>
        <p:nvPicPr>
          <p:cNvPr id="409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79584" y="877012"/>
            <a:ext cx="6707216" cy="7562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Oval Callout 8"/>
          <p:cNvSpPr/>
          <p:nvPr/>
        </p:nvSpPr>
        <p:spPr>
          <a:xfrm>
            <a:off x="5193562" y="4038601"/>
            <a:ext cx="3721838" cy="2514599"/>
          </a:xfrm>
          <a:prstGeom prst="wedgeEllipseCallout">
            <a:avLst>
              <a:gd name="adj1" fmla="val -64512"/>
              <a:gd name="adj2" fmla="val -26273"/>
            </a:avLst>
          </a:prstGeom>
          <a:solidFill>
            <a:schemeClr val="accent1">
              <a:lumMod val="20000"/>
              <a:lumOff val="80000"/>
            </a:schemeClr>
          </a:solidFill>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i="1" dirty="0" smtClean="0">
              <a:solidFill>
                <a:schemeClr val="tx1"/>
              </a:solidFill>
              <a:latin typeface="Times New Roman" pitchFamily="18" charset="0"/>
              <a:cs typeface="Times New Roman" pitchFamily="18" charset="0"/>
            </a:endParaRPr>
          </a:p>
          <a:p>
            <a:pPr algn="ctr"/>
            <a:r>
              <a:rPr lang="en-US" sz="1500" dirty="0" smtClean="0">
                <a:solidFill>
                  <a:schemeClr val="tx1"/>
                </a:solidFill>
                <a:latin typeface="Times New Roman" pitchFamily="18" charset="0"/>
                <a:cs typeface="Times New Roman" pitchFamily="18" charset="0"/>
              </a:rPr>
              <a:t>An </a:t>
            </a:r>
            <a:r>
              <a:rPr lang="en-US" sz="1500" b="1" dirty="0" smtClean="0">
                <a:solidFill>
                  <a:srgbClr val="FF0000"/>
                </a:solidFill>
                <a:latin typeface="Times New Roman" pitchFamily="18" charset="0"/>
                <a:cs typeface="Times New Roman" pitchFamily="18" charset="0"/>
              </a:rPr>
              <a:t>SPSA Update for </a:t>
            </a:r>
            <a:r>
              <a:rPr lang="en-US" sz="1500" dirty="0">
                <a:solidFill>
                  <a:srgbClr val="FF0000"/>
                </a:solidFill>
                <a:latin typeface="Times New Roman" pitchFamily="18" charset="0"/>
                <a:cs typeface="Times New Roman" pitchFamily="18" charset="0"/>
              </a:rPr>
              <a:t>Supplemental Instructional Materials (SIM) </a:t>
            </a:r>
            <a:r>
              <a:rPr lang="en-US" sz="1500" dirty="0" smtClean="0">
                <a:solidFill>
                  <a:schemeClr val="tx1"/>
                </a:solidFill>
                <a:latin typeface="Times New Roman" pitchFamily="18" charset="0"/>
                <a:cs typeface="Times New Roman" pitchFamily="18" charset="0"/>
              </a:rPr>
              <a:t>must be completed for all IMA expenditures. Indicate the specific items to be purchased when completing both the justification and the SPSA Update pages. </a:t>
            </a:r>
            <a:r>
              <a:rPr lang="en-US" sz="1100" dirty="0" smtClean="0">
                <a:solidFill>
                  <a:schemeClr val="tx1"/>
                </a:solidFill>
                <a:latin typeface="Times New Roman" pitchFamily="18" charset="0"/>
                <a:cs typeface="Times New Roman" pitchFamily="18" charset="0"/>
              </a:rPr>
              <a:t>	</a:t>
            </a:r>
          </a:p>
          <a:p>
            <a:endParaRPr lang="en-US" sz="1100" dirty="0">
              <a:solidFill>
                <a:schemeClr val="tx1"/>
              </a:solidFill>
              <a:latin typeface="Times New Roman" pitchFamily="18" charset="0"/>
              <a:cs typeface="Times New Roman" pitchFamily="18" charset="0"/>
            </a:endParaRPr>
          </a:p>
        </p:txBody>
      </p:sp>
      <p:sp>
        <p:nvSpPr>
          <p:cNvPr id="6" name="Oval Callout 5"/>
          <p:cNvSpPr/>
          <p:nvPr/>
        </p:nvSpPr>
        <p:spPr>
          <a:xfrm>
            <a:off x="4724400" y="679412"/>
            <a:ext cx="4381500" cy="3206788"/>
          </a:xfrm>
          <a:prstGeom prst="wedgeEllipseCallout">
            <a:avLst>
              <a:gd name="adj1" fmla="val -59521"/>
              <a:gd name="adj2" fmla="val 30467"/>
            </a:avLst>
          </a:prstGeom>
          <a:solidFill>
            <a:schemeClr val="accent3">
              <a:lumMod val="20000"/>
              <a:lumOff val="80000"/>
            </a:schemeClr>
          </a:solidFill>
          <a:ln>
            <a:solidFill>
              <a:srgbClr val="00B050"/>
            </a:solidFill>
          </a:ln>
        </p:spPr>
        <p:style>
          <a:lnRef idx="3">
            <a:schemeClr val="lt1"/>
          </a:lnRef>
          <a:fillRef idx="1">
            <a:schemeClr val="accent6"/>
          </a:fillRef>
          <a:effectRef idx="1">
            <a:schemeClr val="accent6"/>
          </a:effectRef>
          <a:fontRef idx="minor">
            <a:schemeClr val="lt1"/>
          </a:fontRef>
        </p:style>
        <p:txBody>
          <a:bodyPr rtlCol="0" anchor="ctr"/>
          <a:lstStyle/>
          <a:p>
            <a:pPr lvl="0" algn="ctr"/>
            <a:r>
              <a:rPr lang="en-US" sz="1500" dirty="0">
                <a:solidFill>
                  <a:schemeClr val="tx1"/>
                </a:solidFill>
                <a:latin typeface="Times New Roman" pitchFamily="18" charset="0"/>
                <a:cs typeface="Times New Roman" pitchFamily="18" charset="0"/>
              </a:rPr>
              <a:t>A</a:t>
            </a:r>
            <a:r>
              <a:rPr lang="en-US" sz="1500" b="1" dirty="0">
                <a:solidFill>
                  <a:schemeClr val="tx1"/>
                </a:solidFill>
                <a:latin typeface="Times New Roman" pitchFamily="18" charset="0"/>
                <a:cs typeface="Times New Roman" pitchFamily="18" charset="0"/>
              </a:rPr>
              <a:t> </a:t>
            </a:r>
            <a:r>
              <a:rPr lang="en-US" sz="1500" b="1" dirty="0">
                <a:solidFill>
                  <a:srgbClr val="FF0000"/>
                </a:solidFill>
                <a:latin typeface="Times New Roman" pitchFamily="18" charset="0"/>
                <a:cs typeface="Times New Roman" pitchFamily="18" charset="0"/>
              </a:rPr>
              <a:t>differential</a:t>
            </a:r>
            <a:r>
              <a:rPr lang="en-US" sz="1500" b="1" dirty="0">
                <a:solidFill>
                  <a:schemeClr val="tx1"/>
                </a:solidFill>
                <a:latin typeface="Times New Roman" pitchFamily="18" charset="0"/>
                <a:cs typeface="Times New Roman" pitchFamily="18" charset="0"/>
              </a:rPr>
              <a:t> </a:t>
            </a:r>
            <a:r>
              <a:rPr lang="en-US" sz="1500" dirty="0">
                <a:solidFill>
                  <a:schemeClr val="tx1"/>
                </a:solidFill>
                <a:latin typeface="Times New Roman" pitchFamily="18" charset="0"/>
                <a:cs typeface="Times New Roman" pitchFamily="18" charset="0"/>
              </a:rPr>
              <a:t>may be provided to a register-carrying teacher </a:t>
            </a:r>
            <a:r>
              <a:rPr lang="en-US" sz="1500" b="1" u="sng" dirty="0">
                <a:solidFill>
                  <a:schemeClr val="tx1"/>
                </a:solidFill>
                <a:latin typeface="Times New Roman" pitchFamily="18" charset="0"/>
                <a:cs typeface="Times New Roman" pitchFamily="18" charset="0"/>
              </a:rPr>
              <a:t>only</a:t>
            </a:r>
            <a:r>
              <a:rPr lang="en-US" sz="1500" dirty="0">
                <a:solidFill>
                  <a:schemeClr val="tx1"/>
                </a:solidFill>
                <a:latin typeface="Times New Roman" pitchFamily="18" charset="0"/>
                <a:cs typeface="Times New Roman" pitchFamily="18" charset="0"/>
              </a:rPr>
              <a:t> for purposes of coordinating parent engagement activities, including convening and training the school </a:t>
            </a:r>
            <a:r>
              <a:rPr lang="en-US" sz="1500" dirty="0" smtClean="0">
                <a:solidFill>
                  <a:schemeClr val="tx1"/>
                </a:solidFill>
                <a:latin typeface="Times New Roman" pitchFamily="18" charset="0"/>
                <a:cs typeface="Times New Roman" pitchFamily="18" charset="0"/>
              </a:rPr>
              <a:t>family engagement team </a:t>
            </a:r>
            <a:r>
              <a:rPr lang="en-US" sz="1500" dirty="0" smtClean="0">
                <a:solidFill>
                  <a:srgbClr val="FF0000"/>
                </a:solidFill>
                <a:latin typeface="Times New Roman" pitchFamily="18" charset="0"/>
                <a:cs typeface="Times New Roman" pitchFamily="18" charset="0"/>
              </a:rPr>
              <a:t>(Partnership Action Team?)</a:t>
            </a:r>
            <a:r>
              <a:rPr lang="en-US" sz="1500" dirty="0" smtClean="0">
                <a:solidFill>
                  <a:schemeClr val="tx1"/>
                </a:solidFill>
                <a:latin typeface="Times New Roman" pitchFamily="18" charset="0"/>
                <a:cs typeface="Times New Roman" pitchFamily="18" charset="0"/>
              </a:rPr>
              <a:t> that </a:t>
            </a:r>
            <a:r>
              <a:rPr lang="en-US" sz="1500" dirty="0">
                <a:solidFill>
                  <a:schemeClr val="tx1"/>
                </a:solidFill>
                <a:latin typeface="Times New Roman" pitchFamily="18" charset="0"/>
                <a:cs typeface="Times New Roman" pitchFamily="18" charset="0"/>
              </a:rPr>
              <a:t>develops the parent engagement plan.  Specific duties of the teacher must be </a:t>
            </a:r>
            <a:r>
              <a:rPr lang="en-US" sz="1500" u="sng" dirty="0">
                <a:solidFill>
                  <a:schemeClr val="tx1"/>
                </a:solidFill>
                <a:latin typeface="Times New Roman" pitchFamily="18" charset="0"/>
                <a:cs typeface="Times New Roman" pitchFamily="18" charset="0"/>
              </a:rPr>
              <a:t>above and beyond </a:t>
            </a:r>
            <a:r>
              <a:rPr lang="en-US" sz="1500" dirty="0">
                <a:solidFill>
                  <a:schemeClr val="tx1"/>
                </a:solidFill>
                <a:latin typeface="Times New Roman" pitchFamily="18" charset="0"/>
                <a:cs typeface="Times New Roman" pitchFamily="18" charset="0"/>
              </a:rPr>
              <a:t>the duties of the EL and/or Title I Coordinator.</a:t>
            </a:r>
          </a:p>
        </p:txBody>
      </p:sp>
      <p:sp>
        <p:nvSpPr>
          <p:cNvPr id="14" name="Oval Callout 13"/>
          <p:cNvSpPr/>
          <p:nvPr/>
        </p:nvSpPr>
        <p:spPr>
          <a:xfrm>
            <a:off x="191240" y="2133600"/>
            <a:ext cx="2399560" cy="2667000"/>
          </a:xfrm>
          <a:prstGeom prst="wedgeEllipseCallout">
            <a:avLst>
              <a:gd name="adj1" fmla="val 55260"/>
              <a:gd name="adj2" fmla="val 42816"/>
            </a:avLst>
          </a:prstGeom>
          <a:solidFill>
            <a:schemeClr val="accent1">
              <a:lumMod val="20000"/>
              <a:lumOff val="80000"/>
            </a:schemeClr>
          </a:solidFill>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defRPr/>
            </a:pPr>
            <a:r>
              <a:rPr lang="en-US" sz="1500" dirty="0" smtClean="0">
                <a:solidFill>
                  <a:schemeClr val="tx1"/>
                </a:solidFill>
                <a:latin typeface="Times New Roman" pitchFamily="18" charset="0"/>
                <a:cs typeface="Times New Roman" pitchFamily="18" charset="0"/>
              </a:rPr>
              <a:t>The Instructional Materials Account has a new name!  </a:t>
            </a:r>
            <a:r>
              <a:rPr lang="en-US" sz="1500" dirty="0" smtClean="0">
                <a:solidFill>
                  <a:srgbClr val="FF0000"/>
                </a:solidFill>
                <a:latin typeface="Times New Roman" pitchFamily="18" charset="0"/>
                <a:cs typeface="Times New Roman" pitchFamily="18" charset="0"/>
              </a:rPr>
              <a:t>Supplemental </a:t>
            </a:r>
            <a:r>
              <a:rPr lang="en-US" sz="1500" dirty="0">
                <a:solidFill>
                  <a:srgbClr val="FF0000"/>
                </a:solidFill>
                <a:latin typeface="Times New Roman" pitchFamily="18" charset="0"/>
                <a:cs typeface="Times New Roman" pitchFamily="18" charset="0"/>
              </a:rPr>
              <a:t>Instructional Materials (</a:t>
            </a:r>
            <a:r>
              <a:rPr lang="en-US" sz="1500" dirty="0" smtClean="0">
                <a:solidFill>
                  <a:srgbClr val="FF0000"/>
                </a:solidFill>
                <a:latin typeface="Times New Roman" pitchFamily="18" charset="0"/>
                <a:cs typeface="Times New Roman" pitchFamily="18" charset="0"/>
              </a:rPr>
              <a:t>SIM) </a:t>
            </a:r>
            <a:endParaRPr lang="en-US" sz="15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715266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9" grpId="0" animBg="1"/>
      <p:bldP spid="6"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3" name="TextBox 2"/>
          <p:cNvSpPr txBox="1"/>
          <p:nvPr/>
        </p:nvSpPr>
        <p:spPr>
          <a:xfrm>
            <a:off x="2209800" y="162580"/>
            <a:ext cx="4343400" cy="584775"/>
          </a:xfrm>
          <a:prstGeom prst="rect">
            <a:avLst/>
          </a:prstGeom>
          <a:noFill/>
        </p:spPr>
        <p:txBody>
          <a:bodyPr wrap="square" rtlCol="0">
            <a:spAutoFit/>
          </a:bodyPr>
          <a:lstStyle/>
          <a:p>
            <a:r>
              <a:rPr lang="en-US" sz="3200" dirty="0" smtClean="0"/>
              <a:t>JUSTIFICATION PAGE</a:t>
            </a:r>
            <a:endParaRPr lang="en-US" sz="3200" dirty="0"/>
          </a:p>
        </p:txBody>
      </p:sp>
      <p:sp>
        <p:nvSpPr>
          <p:cNvPr id="4"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16</a:t>
            </a:fld>
            <a:endParaRPr lang="en-US" sz="1800">
              <a:solidFill>
                <a:schemeClr val="bg1"/>
              </a:solidFill>
            </a:endParaRPr>
          </a:p>
        </p:txBody>
      </p:sp>
      <p:pic>
        <p:nvPicPr>
          <p:cNvPr id="6146" name="Picture 2"/>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 xmlns:a14="http://schemas.microsoft.com/office/drawing/2010/main" val="0"/>
              </a:ext>
            </a:extLst>
          </a:blip>
          <a:srcRect/>
          <a:stretch>
            <a:fillRect/>
          </a:stretch>
        </p:blipFill>
        <p:spPr bwMode="auto">
          <a:xfrm>
            <a:off x="1998634" y="865686"/>
            <a:ext cx="7105650" cy="552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Oval Callout 7"/>
          <p:cNvSpPr/>
          <p:nvPr/>
        </p:nvSpPr>
        <p:spPr>
          <a:xfrm flipH="1">
            <a:off x="193342" y="2209800"/>
            <a:ext cx="2245057" cy="1981200"/>
          </a:xfrm>
          <a:prstGeom prst="wedgeEllipseCallout">
            <a:avLst>
              <a:gd name="adj1" fmla="val -63063"/>
              <a:gd name="adj2" fmla="val -1270"/>
            </a:avLst>
          </a:prstGeom>
          <a:solidFill>
            <a:srgbClr val="FDFEDA"/>
          </a:solidFill>
          <a:ln>
            <a:solidFill>
              <a:srgbClr val="FFC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500" b="1" dirty="0" smtClean="0">
                <a:solidFill>
                  <a:srgbClr val="FF0000"/>
                </a:solidFill>
                <a:latin typeface="Times New Roman" pitchFamily="18" charset="0"/>
                <a:cs typeface="Times New Roman" pitchFamily="18" charset="0"/>
              </a:rPr>
              <a:t>REMEMBER: Parent Training Allowance </a:t>
            </a:r>
            <a:r>
              <a:rPr lang="en-US" sz="1500" dirty="0" smtClean="0">
                <a:solidFill>
                  <a:schemeClr val="tx1"/>
                </a:solidFill>
                <a:latin typeface="Times New Roman" pitchFamily="18" charset="0"/>
                <a:cs typeface="Times New Roman" pitchFamily="18" charset="0"/>
              </a:rPr>
              <a:t>has been removed.  Schools cannot pay for childcare.</a:t>
            </a:r>
            <a:endParaRPr lang="en-US" sz="1500"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99153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15"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17</a:t>
            </a:fld>
            <a:endParaRPr lang="en-US" sz="1800">
              <a:solidFill>
                <a:schemeClr val="bg1"/>
              </a:solidFill>
            </a:endParaRPr>
          </a:p>
        </p:txBody>
      </p:sp>
      <p:sp>
        <p:nvSpPr>
          <p:cNvPr id="2" name="TextBox 1"/>
          <p:cNvSpPr txBox="1"/>
          <p:nvPr/>
        </p:nvSpPr>
        <p:spPr>
          <a:xfrm>
            <a:off x="2208365" y="152400"/>
            <a:ext cx="3887635" cy="584775"/>
          </a:xfrm>
          <a:prstGeom prst="rect">
            <a:avLst/>
          </a:prstGeom>
          <a:noFill/>
        </p:spPr>
        <p:txBody>
          <a:bodyPr wrap="square" rtlCol="0">
            <a:spAutoFit/>
          </a:bodyPr>
          <a:lstStyle/>
          <a:p>
            <a:r>
              <a:rPr lang="en-US" sz="3200" dirty="0" smtClean="0"/>
              <a:t>JUSTIFICATION PAGE</a:t>
            </a:r>
            <a:endParaRPr lang="en-US" sz="3200" dirty="0"/>
          </a:p>
        </p:txBody>
      </p:sp>
      <p:sp>
        <p:nvSpPr>
          <p:cNvPr id="9" name="Rectangle 8"/>
          <p:cNvSpPr/>
          <p:nvPr/>
        </p:nvSpPr>
        <p:spPr>
          <a:xfrm>
            <a:off x="5029200" y="1257300"/>
            <a:ext cx="1439083"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9800" y="1447800"/>
            <a:ext cx="567141"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colorTemperature colorTemp="8800"/>
                    </a14:imgEffect>
                  </a14:imgLayer>
                </a14:imgProps>
              </a:ext>
              <a:ext uri="{28A0092B-C50C-407E-A947-70E740481C1C}">
                <a14:useLocalDpi xmlns="" xmlns:a14="http://schemas.microsoft.com/office/drawing/2010/main" val="0"/>
              </a:ext>
            </a:extLst>
          </a:blip>
          <a:srcRect/>
          <a:stretch>
            <a:fillRect/>
          </a:stretch>
        </p:blipFill>
        <p:spPr bwMode="auto">
          <a:xfrm>
            <a:off x="2076450" y="937041"/>
            <a:ext cx="7220075" cy="59209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Oval 2"/>
          <p:cNvSpPr/>
          <p:nvPr/>
        </p:nvSpPr>
        <p:spPr>
          <a:xfrm>
            <a:off x="4152182" y="5715000"/>
            <a:ext cx="2477218"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024190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29" name="Picture 28"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6" name="Subtitle 2"/>
          <p:cNvSpPr txBox="1">
            <a:spLocks/>
          </p:cNvSpPr>
          <p:nvPr/>
        </p:nvSpPr>
        <p:spPr>
          <a:xfrm>
            <a:off x="1693864" y="1066800"/>
            <a:ext cx="6723062" cy="3967162"/>
          </a:xfrm>
          <a:prstGeom prst="rect">
            <a:avLst/>
          </a:prstGeom>
        </p:spPr>
        <p:txBody>
          <a:bodyPr>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indent="-457200">
              <a:buFont typeface="Arial" pitchFamily="34" charset="0"/>
              <a:buAutoNum type="arabicPeriod"/>
            </a:pPr>
            <a:endParaRPr lang="en-US" sz="3200" dirty="0" smtClean="0"/>
          </a:p>
          <a:p>
            <a:endParaRPr lang="en-US" sz="3200" dirty="0"/>
          </a:p>
        </p:txBody>
      </p:sp>
      <p:sp>
        <p:nvSpPr>
          <p:cNvPr id="3" name="TextBox 2"/>
          <p:cNvSpPr txBox="1"/>
          <p:nvPr/>
        </p:nvSpPr>
        <p:spPr>
          <a:xfrm>
            <a:off x="2209800" y="162580"/>
            <a:ext cx="6934200" cy="584775"/>
          </a:xfrm>
          <a:prstGeom prst="rect">
            <a:avLst/>
          </a:prstGeom>
          <a:noFill/>
        </p:spPr>
        <p:txBody>
          <a:bodyPr wrap="square" rtlCol="0">
            <a:spAutoFit/>
          </a:bodyPr>
          <a:lstStyle/>
          <a:p>
            <a:r>
              <a:rPr lang="en-US" sz="3200" dirty="0" smtClean="0"/>
              <a:t>JUSTIFICATION FOR POSITIONS</a:t>
            </a:r>
            <a:endParaRPr lang="en-US" sz="3200" dirty="0"/>
          </a:p>
        </p:txBody>
      </p:sp>
      <p:grpSp>
        <p:nvGrpSpPr>
          <p:cNvPr id="2" name="Group 5"/>
          <p:cNvGrpSpPr>
            <a:grpSpLocks noChangeAspect="1"/>
          </p:cNvGrpSpPr>
          <p:nvPr/>
        </p:nvGrpSpPr>
        <p:grpSpPr bwMode="auto">
          <a:xfrm rot="20788460">
            <a:off x="1814555" y="4591943"/>
            <a:ext cx="1822450" cy="1695450"/>
            <a:chOff x="2306" y="1626"/>
            <a:chExt cx="1148" cy="1068"/>
          </a:xfrm>
        </p:grpSpPr>
        <p:sp>
          <p:nvSpPr>
            <p:cNvPr id="4" name="AutoShape 4"/>
            <p:cNvSpPr>
              <a:spLocks noChangeAspect="1" noChangeArrowheads="1" noTextEdit="1"/>
            </p:cNvSpPr>
            <p:nvPr/>
          </p:nvSpPr>
          <p:spPr bwMode="auto">
            <a:xfrm>
              <a:off x="2306" y="1626"/>
              <a:ext cx="1148" cy="1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2626" y="1640"/>
              <a:ext cx="426" cy="922"/>
            </a:xfrm>
            <a:custGeom>
              <a:avLst/>
              <a:gdLst>
                <a:gd name="T0" fmla="*/ 563 w 851"/>
                <a:gd name="T1" fmla="*/ 4 h 1843"/>
                <a:gd name="T2" fmla="*/ 524 w 851"/>
                <a:gd name="T3" fmla="*/ 30 h 1843"/>
                <a:gd name="T4" fmla="*/ 501 w 851"/>
                <a:gd name="T5" fmla="*/ 78 h 1843"/>
                <a:gd name="T6" fmla="*/ 494 w 851"/>
                <a:gd name="T7" fmla="*/ 187 h 1843"/>
                <a:gd name="T8" fmla="*/ 523 w 851"/>
                <a:gd name="T9" fmla="*/ 528 h 1843"/>
                <a:gd name="T10" fmla="*/ 498 w 851"/>
                <a:gd name="T11" fmla="*/ 526 h 1843"/>
                <a:gd name="T12" fmla="*/ 450 w 851"/>
                <a:gd name="T13" fmla="*/ 527 h 1843"/>
                <a:gd name="T14" fmla="*/ 402 w 851"/>
                <a:gd name="T15" fmla="*/ 541 h 1843"/>
                <a:gd name="T16" fmla="*/ 386 w 851"/>
                <a:gd name="T17" fmla="*/ 572 h 1843"/>
                <a:gd name="T18" fmla="*/ 385 w 851"/>
                <a:gd name="T19" fmla="*/ 591 h 1843"/>
                <a:gd name="T20" fmla="*/ 364 w 851"/>
                <a:gd name="T21" fmla="*/ 581 h 1843"/>
                <a:gd name="T22" fmla="*/ 312 w 851"/>
                <a:gd name="T23" fmla="*/ 571 h 1843"/>
                <a:gd name="T24" fmla="*/ 251 w 851"/>
                <a:gd name="T25" fmla="*/ 584 h 1843"/>
                <a:gd name="T26" fmla="*/ 222 w 851"/>
                <a:gd name="T27" fmla="*/ 628 h 1843"/>
                <a:gd name="T28" fmla="*/ 218 w 851"/>
                <a:gd name="T29" fmla="*/ 666 h 1843"/>
                <a:gd name="T30" fmla="*/ 206 w 851"/>
                <a:gd name="T31" fmla="*/ 667 h 1843"/>
                <a:gd name="T32" fmla="*/ 164 w 851"/>
                <a:gd name="T33" fmla="*/ 661 h 1843"/>
                <a:gd name="T34" fmla="*/ 114 w 851"/>
                <a:gd name="T35" fmla="*/ 663 h 1843"/>
                <a:gd name="T36" fmla="*/ 82 w 851"/>
                <a:gd name="T37" fmla="*/ 709 h 1843"/>
                <a:gd name="T38" fmla="*/ 66 w 851"/>
                <a:gd name="T39" fmla="*/ 775 h 1843"/>
                <a:gd name="T40" fmla="*/ 60 w 851"/>
                <a:gd name="T41" fmla="*/ 795 h 1843"/>
                <a:gd name="T42" fmla="*/ 31 w 851"/>
                <a:gd name="T43" fmla="*/ 807 h 1843"/>
                <a:gd name="T44" fmla="*/ 3 w 851"/>
                <a:gd name="T45" fmla="*/ 849 h 1843"/>
                <a:gd name="T46" fmla="*/ 0 w 851"/>
                <a:gd name="T47" fmla="*/ 1023 h 1843"/>
                <a:gd name="T48" fmla="*/ 12 w 851"/>
                <a:gd name="T49" fmla="*/ 1214 h 1843"/>
                <a:gd name="T50" fmla="*/ 36 w 851"/>
                <a:gd name="T51" fmla="*/ 1335 h 1843"/>
                <a:gd name="T52" fmla="*/ 55 w 851"/>
                <a:gd name="T53" fmla="*/ 1390 h 1843"/>
                <a:gd name="T54" fmla="*/ 72 w 851"/>
                <a:gd name="T55" fmla="*/ 1448 h 1843"/>
                <a:gd name="T56" fmla="*/ 80 w 851"/>
                <a:gd name="T57" fmla="*/ 1533 h 1843"/>
                <a:gd name="T58" fmla="*/ 83 w 851"/>
                <a:gd name="T59" fmla="*/ 1636 h 1843"/>
                <a:gd name="T60" fmla="*/ 114 w 851"/>
                <a:gd name="T61" fmla="*/ 1722 h 1843"/>
                <a:gd name="T62" fmla="*/ 172 w 851"/>
                <a:gd name="T63" fmla="*/ 1778 h 1843"/>
                <a:gd name="T64" fmla="*/ 225 w 851"/>
                <a:gd name="T65" fmla="*/ 1810 h 1843"/>
                <a:gd name="T66" fmla="*/ 285 w 851"/>
                <a:gd name="T67" fmla="*/ 1829 h 1843"/>
                <a:gd name="T68" fmla="*/ 351 w 851"/>
                <a:gd name="T69" fmla="*/ 1840 h 1843"/>
                <a:gd name="T70" fmla="*/ 430 w 851"/>
                <a:gd name="T71" fmla="*/ 1843 h 1843"/>
                <a:gd name="T72" fmla="*/ 515 w 851"/>
                <a:gd name="T73" fmla="*/ 1842 h 1843"/>
                <a:gd name="T74" fmla="*/ 589 w 851"/>
                <a:gd name="T75" fmla="*/ 1825 h 1843"/>
                <a:gd name="T76" fmla="*/ 650 w 851"/>
                <a:gd name="T77" fmla="*/ 1793 h 1843"/>
                <a:gd name="T78" fmla="*/ 696 w 851"/>
                <a:gd name="T79" fmla="*/ 1753 h 1843"/>
                <a:gd name="T80" fmla="*/ 726 w 851"/>
                <a:gd name="T81" fmla="*/ 1713 h 1843"/>
                <a:gd name="T82" fmla="*/ 737 w 851"/>
                <a:gd name="T83" fmla="*/ 1677 h 1843"/>
                <a:gd name="T84" fmla="*/ 706 w 851"/>
                <a:gd name="T85" fmla="*/ 1598 h 1843"/>
                <a:gd name="T86" fmla="*/ 650 w 851"/>
                <a:gd name="T87" fmla="*/ 1578 h 1843"/>
                <a:gd name="T88" fmla="*/ 632 w 851"/>
                <a:gd name="T89" fmla="*/ 1510 h 1843"/>
                <a:gd name="T90" fmla="*/ 669 w 851"/>
                <a:gd name="T91" fmla="*/ 1479 h 1843"/>
                <a:gd name="T92" fmla="*/ 742 w 851"/>
                <a:gd name="T93" fmla="*/ 1405 h 1843"/>
                <a:gd name="T94" fmla="*/ 799 w 851"/>
                <a:gd name="T95" fmla="*/ 1318 h 1843"/>
                <a:gd name="T96" fmla="*/ 832 w 851"/>
                <a:gd name="T97" fmla="*/ 1216 h 1843"/>
                <a:gd name="T98" fmla="*/ 836 w 851"/>
                <a:gd name="T99" fmla="*/ 1110 h 1843"/>
                <a:gd name="T100" fmla="*/ 826 w 851"/>
                <a:gd name="T101" fmla="*/ 1012 h 1843"/>
                <a:gd name="T102" fmla="*/ 840 w 851"/>
                <a:gd name="T103" fmla="*/ 942 h 1843"/>
                <a:gd name="T104" fmla="*/ 851 w 851"/>
                <a:gd name="T105" fmla="*/ 913 h 1843"/>
                <a:gd name="T106" fmla="*/ 767 w 851"/>
                <a:gd name="T107" fmla="*/ 378 h 1843"/>
                <a:gd name="T108" fmla="*/ 708 w 851"/>
                <a:gd name="T109" fmla="*/ 77 h 1843"/>
                <a:gd name="T110" fmla="*/ 686 w 851"/>
                <a:gd name="T111" fmla="*/ 40 h 1843"/>
                <a:gd name="T112" fmla="*/ 624 w 851"/>
                <a:gd name="T113" fmla="*/ 3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1" h="1843">
                  <a:moveTo>
                    <a:pt x="593" y="0"/>
                  </a:moveTo>
                  <a:lnTo>
                    <a:pt x="578" y="1"/>
                  </a:lnTo>
                  <a:lnTo>
                    <a:pt x="563" y="4"/>
                  </a:lnTo>
                  <a:lnTo>
                    <a:pt x="549" y="10"/>
                  </a:lnTo>
                  <a:lnTo>
                    <a:pt x="536" y="18"/>
                  </a:lnTo>
                  <a:lnTo>
                    <a:pt x="524" y="30"/>
                  </a:lnTo>
                  <a:lnTo>
                    <a:pt x="515" y="43"/>
                  </a:lnTo>
                  <a:lnTo>
                    <a:pt x="507" y="60"/>
                  </a:lnTo>
                  <a:lnTo>
                    <a:pt x="501" y="78"/>
                  </a:lnTo>
                  <a:lnTo>
                    <a:pt x="495" y="119"/>
                  </a:lnTo>
                  <a:lnTo>
                    <a:pt x="494" y="159"/>
                  </a:lnTo>
                  <a:lnTo>
                    <a:pt x="494" y="187"/>
                  </a:lnTo>
                  <a:lnTo>
                    <a:pt x="494" y="199"/>
                  </a:lnTo>
                  <a:lnTo>
                    <a:pt x="525" y="528"/>
                  </a:lnTo>
                  <a:lnTo>
                    <a:pt x="523" y="528"/>
                  </a:lnTo>
                  <a:lnTo>
                    <a:pt x="518" y="527"/>
                  </a:lnTo>
                  <a:lnTo>
                    <a:pt x="509" y="527"/>
                  </a:lnTo>
                  <a:lnTo>
                    <a:pt x="498" y="526"/>
                  </a:lnTo>
                  <a:lnTo>
                    <a:pt x="484" y="526"/>
                  </a:lnTo>
                  <a:lnTo>
                    <a:pt x="468" y="526"/>
                  </a:lnTo>
                  <a:lnTo>
                    <a:pt x="450" y="527"/>
                  </a:lnTo>
                  <a:lnTo>
                    <a:pt x="431" y="528"/>
                  </a:lnTo>
                  <a:lnTo>
                    <a:pt x="414" y="533"/>
                  </a:lnTo>
                  <a:lnTo>
                    <a:pt x="402" y="541"/>
                  </a:lnTo>
                  <a:lnTo>
                    <a:pt x="394" y="550"/>
                  </a:lnTo>
                  <a:lnTo>
                    <a:pt x="388" y="562"/>
                  </a:lnTo>
                  <a:lnTo>
                    <a:pt x="386" y="572"/>
                  </a:lnTo>
                  <a:lnTo>
                    <a:pt x="385" y="581"/>
                  </a:lnTo>
                  <a:lnTo>
                    <a:pt x="385" y="588"/>
                  </a:lnTo>
                  <a:lnTo>
                    <a:pt x="385" y="591"/>
                  </a:lnTo>
                  <a:lnTo>
                    <a:pt x="382" y="590"/>
                  </a:lnTo>
                  <a:lnTo>
                    <a:pt x="374" y="586"/>
                  </a:lnTo>
                  <a:lnTo>
                    <a:pt x="364" y="581"/>
                  </a:lnTo>
                  <a:lnTo>
                    <a:pt x="349" y="577"/>
                  </a:lnTo>
                  <a:lnTo>
                    <a:pt x="332" y="573"/>
                  </a:lnTo>
                  <a:lnTo>
                    <a:pt x="312" y="571"/>
                  </a:lnTo>
                  <a:lnTo>
                    <a:pt x="292" y="572"/>
                  </a:lnTo>
                  <a:lnTo>
                    <a:pt x="270" y="576"/>
                  </a:lnTo>
                  <a:lnTo>
                    <a:pt x="251" y="584"/>
                  </a:lnTo>
                  <a:lnTo>
                    <a:pt x="237" y="596"/>
                  </a:lnTo>
                  <a:lnTo>
                    <a:pt x="228" y="611"/>
                  </a:lnTo>
                  <a:lnTo>
                    <a:pt x="222" y="628"/>
                  </a:lnTo>
                  <a:lnTo>
                    <a:pt x="219" y="644"/>
                  </a:lnTo>
                  <a:lnTo>
                    <a:pt x="218" y="656"/>
                  </a:lnTo>
                  <a:lnTo>
                    <a:pt x="218" y="666"/>
                  </a:lnTo>
                  <a:lnTo>
                    <a:pt x="218" y="669"/>
                  </a:lnTo>
                  <a:lnTo>
                    <a:pt x="214" y="668"/>
                  </a:lnTo>
                  <a:lnTo>
                    <a:pt x="206" y="667"/>
                  </a:lnTo>
                  <a:lnTo>
                    <a:pt x="195" y="664"/>
                  </a:lnTo>
                  <a:lnTo>
                    <a:pt x="180" y="662"/>
                  </a:lnTo>
                  <a:lnTo>
                    <a:pt x="164" y="661"/>
                  </a:lnTo>
                  <a:lnTo>
                    <a:pt x="146" y="660"/>
                  </a:lnTo>
                  <a:lnTo>
                    <a:pt x="129" y="661"/>
                  </a:lnTo>
                  <a:lnTo>
                    <a:pt x="114" y="663"/>
                  </a:lnTo>
                  <a:lnTo>
                    <a:pt x="102" y="672"/>
                  </a:lnTo>
                  <a:lnTo>
                    <a:pt x="90" y="689"/>
                  </a:lnTo>
                  <a:lnTo>
                    <a:pt x="82" y="709"/>
                  </a:lnTo>
                  <a:lnTo>
                    <a:pt x="75" y="732"/>
                  </a:lnTo>
                  <a:lnTo>
                    <a:pt x="69" y="755"/>
                  </a:lnTo>
                  <a:lnTo>
                    <a:pt x="66" y="775"/>
                  </a:lnTo>
                  <a:lnTo>
                    <a:pt x="64" y="789"/>
                  </a:lnTo>
                  <a:lnTo>
                    <a:pt x="62" y="793"/>
                  </a:lnTo>
                  <a:lnTo>
                    <a:pt x="60" y="795"/>
                  </a:lnTo>
                  <a:lnTo>
                    <a:pt x="53" y="796"/>
                  </a:lnTo>
                  <a:lnTo>
                    <a:pt x="43" y="800"/>
                  </a:lnTo>
                  <a:lnTo>
                    <a:pt x="31" y="807"/>
                  </a:lnTo>
                  <a:lnTo>
                    <a:pt x="20" y="818"/>
                  </a:lnTo>
                  <a:lnTo>
                    <a:pt x="9" y="830"/>
                  </a:lnTo>
                  <a:lnTo>
                    <a:pt x="3" y="849"/>
                  </a:lnTo>
                  <a:lnTo>
                    <a:pt x="0" y="872"/>
                  </a:lnTo>
                  <a:lnTo>
                    <a:pt x="0" y="937"/>
                  </a:lnTo>
                  <a:lnTo>
                    <a:pt x="0" y="1023"/>
                  </a:lnTo>
                  <a:lnTo>
                    <a:pt x="1" y="1109"/>
                  </a:lnTo>
                  <a:lnTo>
                    <a:pt x="7" y="1181"/>
                  </a:lnTo>
                  <a:lnTo>
                    <a:pt x="12" y="1214"/>
                  </a:lnTo>
                  <a:lnTo>
                    <a:pt x="17" y="1253"/>
                  </a:lnTo>
                  <a:lnTo>
                    <a:pt x="24" y="1296"/>
                  </a:lnTo>
                  <a:lnTo>
                    <a:pt x="36" y="1335"/>
                  </a:lnTo>
                  <a:lnTo>
                    <a:pt x="43" y="1353"/>
                  </a:lnTo>
                  <a:lnTo>
                    <a:pt x="50" y="1372"/>
                  </a:lnTo>
                  <a:lnTo>
                    <a:pt x="55" y="1390"/>
                  </a:lnTo>
                  <a:lnTo>
                    <a:pt x="62" y="1409"/>
                  </a:lnTo>
                  <a:lnTo>
                    <a:pt x="67" y="1427"/>
                  </a:lnTo>
                  <a:lnTo>
                    <a:pt x="72" y="1448"/>
                  </a:lnTo>
                  <a:lnTo>
                    <a:pt x="75" y="1469"/>
                  </a:lnTo>
                  <a:lnTo>
                    <a:pt x="77" y="1490"/>
                  </a:lnTo>
                  <a:lnTo>
                    <a:pt x="80" y="1533"/>
                  </a:lnTo>
                  <a:lnTo>
                    <a:pt x="81" y="1570"/>
                  </a:lnTo>
                  <a:lnTo>
                    <a:pt x="81" y="1605"/>
                  </a:lnTo>
                  <a:lnTo>
                    <a:pt x="83" y="1636"/>
                  </a:lnTo>
                  <a:lnTo>
                    <a:pt x="88" y="1666"/>
                  </a:lnTo>
                  <a:lnTo>
                    <a:pt x="98" y="1693"/>
                  </a:lnTo>
                  <a:lnTo>
                    <a:pt x="114" y="1722"/>
                  </a:lnTo>
                  <a:lnTo>
                    <a:pt x="138" y="1750"/>
                  </a:lnTo>
                  <a:lnTo>
                    <a:pt x="155" y="1765"/>
                  </a:lnTo>
                  <a:lnTo>
                    <a:pt x="172" y="1778"/>
                  </a:lnTo>
                  <a:lnTo>
                    <a:pt x="189" y="1791"/>
                  </a:lnTo>
                  <a:lnTo>
                    <a:pt x="206" y="1802"/>
                  </a:lnTo>
                  <a:lnTo>
                    <a:pt x="225" y="1810"/>
                  </a:lnTo>
                  <a:lnTo>
                    <a:pt x="244" y="1818"/>
                  </a:lnTo>
                  <a:lnTo>
                    <a:pt x="264" y="1825"/>
                  </a:lnTo>
                  <a:lnTo>
                    <a:pt x="285" y="1829"/>
                  </a:lnTo>
                  <a:lnTo>
                    <a:pt x="305" y="1834"/>
                  </a:lnTo>
                  <a:lnTo>
                    <a:pt x="328" y="1836"/>
                  </a:lnTo>
                  <a:lnTo>
                    <a:pt x="351" y="1840"/>
                  </a:lnTo>
                  <a:lnTo>
                    <a:pt x="376" y="1841"/>
                  </a:lnTo>
                  <a:lnTo>
                    <a:pt x="402" y="1842"/>
                  </a:lnTo>
                  <a:lnTo>
                    <a:pt x="430" y="1843"/>
                  </a:lnTo>
                  <a:lnTo>
                    <a:pt x="458" y="1843"/>
                  </a:lnTo>
                  <a:lnTo>
                    <a:pt x="488" y="1843"/>
                  </a:lnTo>
                  <a:lnTo>
                    <a:pt x="515" y="1842"/>
                  </a:lnTo>
                  <a:lnTo>
                    <a:pt x="541" y="1838"/>
                  </a:lnTo>
                  <a:lnTo>
                    <a:pt x="566" y="1833"/>
                  </a:lnTo>
                  <a:lnTo>
                    <a:pt x="589" y="1825"/>
                  </a:lnTo>
                  <a:lnTo>
                    <a:pt x="610" y="1815"/>
                  </a:lnTo>
                  <a:lnTo>
                    <a:pt x="630" y="1805"/>
                  </a:lnTo>
                  <a:lnTo>
                    <a:pt x="650" y="1793"/>
                  </a:lnTo>
                  <a:lnTo>
                    <a:pt x="667" y="1781"/>
                  </a:lnTo>
                  <a:lnTo>
                    <a:pt x="682" y="1767"/>
                  </a:lnTo>
                  <a:lnTo>
                    <a:pt x="696" y="1753"/>
                  </a:lnTo>
                  <a:lnTo>
                    <a:pt x="707" y="1739"/>
                  </a:lnTo>
                  <a:lnTo>
                    <a:pt x="718" y="1726"/>
                  </a:lnTo>
                  <a:lnTo>
                    <a:pt x="726" y="1713"/>
                  </a:lnTo>
                  <a:lnTo>
                    <a:pt x="731" y="1700"/>
                  </a:lnTo>
                  <a:lnTo>
                    <a:pt x="735" y="1687"/>
                  </a:lnTo>
                  <a:lnTo>
                    <a:pt x="737" y="1677"/>
                  </a:lnTo>
                  <a:lnTo>
                    <a:pt x="734" y="1641"/>
                  </a:lnTo>
                  <a:lnTo>
                    <a:pt x="722" y="1615"/>
                  </a:lnTo>
                  <a:lnTo>
                    <a:pt x="706" y="1598"/>
                  </a:lnTo>
                  <a:lnTo>
                    <a:pt x="686" y="1586"/>
                  </a:lnTo>
                  <a:lnTo>
                    <a:pt x="667" y="1580"/>
                  </a:lnTo>
                  <a:lnTo>
                    <a:pt x="650" y="1578"/>
                  </a:lnTo>
                  <a:lnTo>
                    <a:pt x="637" y="1578"/>
                  </a:lnTo>
                  <a:lnTo>
                    <a:pt x="632" y="1578"/>
                  </a:lnTo>
                  <a:lnTo>
                    <a:pt x="632" y="1510"/>
                  </a:lnTo>
                  <a:lnTo>
                    <a:pt x="637" y="1507"/>
                  </a:lnTo>
                  <a:lnTo>
                    <a:pt x="650" y="1495"/>
                  </a:lnTo>
                  <a:lnTo>
                    <a:pt x="669" y="1479"/>
                  </a:lnTo>
                  <a:lnTo>
                    <a:pt x="692" y="1457"/>
                  </a:lnTo>
                  <a:lnTo>
                    <a:pt x="718" y="1433"/>
                  </a:lnTo>
                  <a:lnTo>
                    <a:pt x="742" y="1405"/>
                  </a:lnTo>
                  <a:lnTo>
                    <a:pt x="765" y="1378"/>
                  </a:lnTo>
                  <a:lnTo>
                    <a:pt x="783" y="1349"/>
                  </a:lnTo>
                  <a:lnTo>
                    <a:pt x="799" y="1318"/>
                  </a:lnTo>
                  <a:lnTo>
                    <a:pt x="813" y="1284"/>
                  </a:lnTo>
                  <a:lnTo>
                    <a:pt x="823" y="1251"/>
                  </a:lnTo>
                  <a:lnTo>
                    <a:pt x="832" y="1216"/>
                  </a:lnTo>
                  <a:lnTo>
                    <a:pt x="836" y="1181"/>
                  </a:lnTo>
                  <a:lnTo>
                    <a:pt x="838" y="1145"/>
                  </a:lnTo>
                  <a:lnTo>
                    <a:pt x="836" y="1110"/>
                  </a:lnTo>
                  <a:lnTo>
                    <a:pt x="830" y="1075"/>
                  </a:lnTo>
                  <a:lnTo>
                    <a:pt x="826" y="1042"/>
                  </a:lnTo>
                  <a:lnTo>
                    <a:pt x="826" y="1012"/>
                  </a:lnTo>
                  <a:lnTo>
                    <a:pt x="828" y="986"/>
                  </a:lnTo>
                  <a:lnTo>
                    <a:pt x="834" y="962"/>
                  </a:lnTo>
                  <a:lnTo>
                    <a:pt x="840" y="942"/>
                  </a:lnTo>
                  <a:lnTo>
                    <a:pt x="845" y="926"/>
                  </a:lnTo>
                  <a:lnTo>
                    <a:pt x="850" y="917"/>
                  </a:lnTo>
                  <a:lnTo>
                    <a:pt x="851" y="913"/>
                  </a:lnTo>
                  <a:lnTo>
                    <a:pt x="814" y="789"/>
                  </a:lnTo>
                  <a:lnTo>
                    <a:pt x="768" y="503"/>
                  </a:lnTo>
                  <a:lnTo>
                    <a:pt x="767" y="378"/>
                  </a:lnTo>
                  <a:lnTo>
                    <a:pt x="726" y="247"/>
                  </a:lnTo>
                  <a:lnTo>
                    <a:pt x="710" y="80"/>
                  </a:lnTo>
                  <a:lnTo>
                    <a:pt x="708" y="77"/>
                  </a:lnTo>
                  <a:lnTo>
                    <a:pt x="704" y="68"/>
                  </a:lnTo>
                  <a:lnTo>
                    <a:pt x="697" y="55"/>
                  </a:lnTo>
                  <a:lnTo>
                    <a:pt x="686" y="40"/>
                  </a:lnTo>
                  <a:lnTo>
                    <a:pt x="670" y="25"/>
                  </a:lnTo>
                  <a:lnTo>
                    <a:pt x="651" y="12"/>
                  </a:lnTo>
                  <a:lnTo>
                    <a:pt x="624" y="3"/>
                  </a:lnTo>
                  <a:lnTo>
                    <a:pt x="59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2649" y="1646"/>
              <a:ext cx="417" cy="723"/>
            </a:xfrm>
            <a:custGeom>
              <a:avLst/>
              <a:gdLst>
                <a:gd name="T0" fmla="*/ 563 w 835"/>
                <a:gd name="T1" fmla="*/ 285 h 1447"/>
                <a:gd name="T2" fmla="*/ 587 w 835"/>
                <a:gd name="T3" fmla="*/ 57 h 1447"/>
                <a:gd name="T4" fmla="*/ 606 w 835"/>
                <a:gd name="T5" fmla="*/ 22 h 1447"/>
                <a:gd name="T6" fmla="*/ 469 w 835"/>
                <a:gd name="T7" fmla="*/ 178 h 1447"/>
                <a:gd name="T8" fmla="*/ 422 w 835"/>
                <a:gd name="T9" fmla="*/ 229 h 1447"/>
                <a:gd name="T10" fmla="*/ 447 w 835"/>
                <a:gd name="T11" fmla="*/ 259 h 1447"/>
                <a:gd name="T12" fmla="*/ 341 w 835"/>
                <a:gd name="T13" fmla="*/ 331 h 1447"/>
                <a:gd name="T14" fmla="*/ 393 w 835"/>
                <a:gd name="T15" fmla="*/ 227 h 1447"/>
                <a:gd name="T16" fmla="*/ 316 w 835"/>
                <a:gd name="T17" fmla="*/ 348 h 1447"/>
                <a:gd name="T18" fmla="*/ 468 w 835"/>
                <a:gd name="T19" fmla="*/ 314 h 1447"/>
                <a:gd name="T20" fmla="*/ 304 w 835"/>
                <a:gd name="T21" fmla="*/ 478 h 1447"/>
                <a:gd name="T22" fmla="*/ 128 w 835"/>
                <a:gd name="T23" fmla="*/ 485 h 1447"/>
                <a:gd name="T24" fmla="*/ 55 w 835"/>
                <a:gd name="T25" fmla="*/ 490 h 1447"/>
                <a:gd name="T26" fmla="*/ 240 w 835"/>
                <a:gd name="T27" fmla="*/ 523 h 1447"/>
                <a:gd name="T28" fmla="*/ 425 w 835"/>
                <a:gd name="T29" fmla="*/ 416 h 1447"/>
                <a:gd name="T30" fmla="*/ 427 w 835"/>
                <a:gd name="T31" fmla="*/ 477 h 1447"/>
                <a:gd name="T32" fmla="*/ 510 w 835"/>
                <a:gd name="T33" fmla="*/ 479 h 1447"/>
                <a:gd name="T34" fmla="*/ 399 w 835"/>
                <a:gd name="T35" fmla="*/ 553 h 1447"/>
                <a:gd name="T36" fmla="*/ 325 w 835"/>
                <a:gd name="T37" fmla="*/ 585 h 1447"/>
                <a:gd name="T38" fmla="*/ 215 w 835"/>
                <a:gd name="T39" fmla="*/ 621 h 1447"/>
                <a:gd name="T40" fmla="*/ 223 w 835"/>
                <a:gd name="T41" fmla="*/ 695 h 1447"/>
                <a:gd name="T42" fmla="*/ 316 w 835"/>
                <a:gd name="T43" fmla="*/ 636 h 1447"/>
                <a:gd name="T44" fmla="*/ 381 w 835"/>
                <a:gd name="T45" fmla="*/ 888 h 1447"/>
                <a:gd name="T46" fmla="*/ 358 w 835"/>
                <a:gd name="T47" fmla="*/ 970 h 1447"/>
                <a:gd name="T48" fmla="*/ 222 w 835"/>
                <a:gd name="T49" fmla="*/ 795 h 1447"/>
                <a:gd name="T50" fmla="*/ 264 w 835"/>
                <a:gd name="T51" fmla="*/ 1045 h 1447"/>
                <a:gd name="T52" fmla="*/ 106 w 835"/>
                <a:gd name="T53" fmla="*/ 917 h 1447"/>
                <a:gd name="T54" fmla="*/ 73 w 835"/>
                <a:gd name="T55" fmla="*/ 953 h 1447"/>
                <a:gd name="T56" fmla="*/ 206 w 835"/>
                <a:gd name="T57" fmla="*/ 1076 h 1447"/>
                <a:gd name="T58" fmla="*/ 312 w 835"/>
                <a:gd name="T59" fmla="*/ 1051 h 1447"/>
                <a:gd name="T60" fmla="*/ 424 w 835"/>
                <a:gd name="T61" fmla="*/ 1014 h 1447"/>
                <a:gd name="T62" fmla="*/ 480 w 835"/>
                <a:gd name="T63" fmla="*/ 956 h 1447"/>
                <a:gd name="T64" fmla="*/ 461 w 835"/>
                <a:gd name="T65" fmla="*/ 909 h 1447"/>
                <a:gd name="T66" fmla="*/ 417 w 835"/>
                <a:gd name="T67" fmla="*/ 581 h 1447"/>
                <a:gd name="T68" fmla="*/ 508 w 835"/>
                <a:gd name="T69" fmla="*/ 613 h 1447"/>
                <a:gd name="T70" fmla="*/ 466 w 835"/>
                <a:gd name="T71" fmla="*/ 686 h 1447"/>
                <a:gd name="T72" fmla="*/ 552 w 835"/>
                <a:gd name="T73" fmla="*/ 963 h 1447"/>
                <a:gd name="T74" fmla="*/ 585 w 835"/>
                <a:gd name="T75" fmla="*/ 1173 h 1447"/>
                <a:gd name="T76" fmla="*/ 575 w 835"/>
                <a:gd name="T77" fmla="*/ 1104 h 1447"/>
                <a:gd name="T78" fmla="*/ 615 w 835"/>
                <a:gd name="T79" fmla="*/ 1070 h 1447"/>
                <a:gd name="T80" fmla="*/ 645 w 835"/>
                <a:gd name="T81" fmla="*/ 993 h 1447"/>
                <a:gd name="T82" fmla="*/ 653 w 835"/>
                <a:gd name="T83" fmla="*/ 937 h 1447"/>
                <a:gd name="T84" fmla="*/ 485 w 835"/>
                <a:gd name="T85" fmla="*/ 854 h 1447"/>
                <a:gd name="T86" fmla="*/ 511 w 835"/>
                <a:gd name="T87" fmla="*/ 822 h 1447"/>
                <a:gd name="T88" fmla="*/ 615 w 835"/>
                <a:gd name="T89" fmla="*/ 837 h 1447"/>
                <a:gd name="T90" fmla="*/ 563 w 835"/>
                <a:gd name="T91" fmla="*/ 818 h 1447"/>
                <a:gd name="T92" fmla="*/ 597 w 835"/>
                <a:gd name="T93" fmla="*/ 765 h 1447"/>
                <a:gd name="T94" fmla="*/ 704 w 835"/>
                <a:gd name="T95" fmla="*/ 1049 h 1447"/>
                <a:gd name="T96" fmla="*/ 579 w 835"/>
                <a:gd name="T97" fmla="*/ 1395 h 1447"/>
                <a:gd name="T98" fmla="*/ 648 w 835"/>
                <a:gd name="T99" fmla="*/ 1348 h 1447"/>
                <a:gd name="T100" fmla="*/ 767 w 835"/>
                <a:gd name="T101" fmla="*/ 922 h 1447"/>
                <a:gd name="T102" fmla="*/ 605 w 835"/>
                <a:gd name="T103" fmla="*/ 717 h 1447"/>
                <a:gd name="T104" fmla="*/ 616 w 835"/>
                <a:gd name="T105" fmla="*/ 295 h 1447"/>
                <a:gd name="T106" fmla="*/ 697 w 835"/>
                <a:gd name="T107" fmla="*/ 642 h 1447"/>
                <a:gd name="T108" fmla="*/ 728 w 835"/>
                <a:gd name="T109" fmla="*/ 614 h 1447"/>
                <a:gd name="T110" fmla="*/ 665 w 835"/>
                <a:gd name="T111" fmla="*/ 273 h 1447"/>
                <a:gd name="T112" fmla="*/ 714 w 835"/>
                <a:gd name="T113" fmla="*/ 146 h 1447"/>
                <a:gd name="T114" fmla="*/ 804 w 835"/>
                <a:gd name="T115" fmla="*/ 181 h 1447"/>
                <a:gd name="T116" fmla="*/ 700 w 835"/>
                <a:gd name="T117" fmla="*/ 235 h 1447"/>
                <a:gd name="T118" fmla="*/ 810 w 835"/>
                <a:gd name="T119" fmla="*/ 123 h 1447"/>
                <a:gd name="T120" fmla="*/ 685 w 835"/>
                <a:gd name="T121" fmla="*/ 141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447">
                  <a:moveTo>
                    <a:pt x="622" y="126"/>
                  </a:moveTo>
                  <a:lnTo>
                    <a:pt x="628" y="165"/>
                  </a:lnTo>
                  <a:lnTo>
                    <a:pt x="631" y="204"/>
                  </a:lnTo>
                  <a:lnTo>
                    <a:pt x="633" y="235"/>
                  </a:lnTo>
                  <a:lnTo>
                    <a:pt x="635" y="251"/>
                  </a:lnTo>
                  <a:lnTo>
                    <a:pt x="627" y="261"/>
                  </a:lnTo>
                  <a:lnTo>
                    <a:pt x="617" y="267"/>
                  </a:lnTo>
                  <a:lnTo>
                    <a:pt x="607" y="273"/>
                  </a:lnTo>
                  <a:lnTo>
                    <a:pt x="597" y="277"/>
                  </a:lnTo>
                  <a:lnTo>
                    <a:pt x="586" y="280"/>
                  </a:lnTo>
                  <a:lnTo>
                    <a:pt x="575" y="282"/>
                  </a:lnTo>
                  <a:lnTo>
                    <a:pt x="563" y="285"/>
                  </a:lnTo>
                  <a:lnTo>
                    <a:pt x="552" y="286"/>
                  </a:lnTo>
                  <a:lnTo>
                    <a:pt x="546" y="227"/>
                  </a:lnTo>
                  <a:lnTo>
                    <a:pt x="542" y="172"/>
                  </a:lnTo>
                  <a:lnTo>
                    <a:pt x="545" y="120"/>
                  </a:lnTo>
                  <a:lnTo>
                    <a:pt x="555" y="70"/>
                  </a:lnTo>
                  <a:lnTo>
                    <a:pt x="559" y="65"/>
                  </a:lnTo>
                  <a:lnTo>
                    <a:pt x="563" y="60"/>
                  </a:lnTo>
                  <a:lnTo>
                    <a:pt x="568" y="57"/>
                  </a:lnTo>
                  <a:lnTo>
                    <a:pt x="572" y="55"/>
                  </a:lnTo>
                  <a:lnTo>
                    <a:pt x="577" y="54"/>
                  </a:lnTo>
                  <a:lnTo>
                    <a:pt x="582" y="55"/>
                  </a:lnTo>
                  <a:lnTo>
                    <a:pt x="587" y="57"/>
                  </a:lnTo>
                  <a:lnTo>
                    <a:pt x="593" y="60"/>
                  </a:lnTo>
                  <a:lnTo>
                    <a:pt x="602" y="72"/>
                  </a:lnTo>
                  <a:lnTo>
                    <a:pt x="610" y="87"/>
                  </a:lnTo>
                  <a:lnTo>
                    <a:pt x="617" y="105"/>
                  </a:lnTo>
                  <a:lnTo>
                    <a:pt x="622" y="126"/>
                  </a:lnTo>
                  <a:lnTo>
                    <a:pt x="643" y="106"/>
                  </a:lnTo>
                  <a:lnTo>
                    <a:pt x="639" y="91"/>
                  </a:lnTo>
                  <a:lnTo>
                    <a:pt x="635" y="75"/>
                  </a:lnTo>
                  <a:lnTo>
                    <a:pt x="629" y="60"/>
                  </a:lnTo>
                  <a:lnTo>
                    <a:pt x="622" y="45"/>
                  </a:lnTo>
                  <a:lnTo>
                    <a:pt x="614" y="32"/>
                  </a:lnTo>
                  <a:lnTo>
                    <a:pt x="606" y="22"/>
                  </a:lnTo>
                  <a:lnTo>
                    <a:pt x="597" y="13"/>
                  </a:lnTo>
                  <a:lnTo>
                    <a:pt x="586" y="7"/>
                  </a:lnTo>
                  <a:lnTo>
                    <a:pt x="576" y="2"/>
                  </a:lnTo>
                  <a:lnTo>
                    <a:pt x="564" y="0"/>
                  </a:lnTo>
                  <a:lnTo>
                    <a:pt x="552" y="1"/>
                  </a:lnTo>
                  <a:lnTo>
                    <a:pt x="538" y="5"/>
                  </a:lnTo>
                  <a:lnTo>
                    <a:pt x="509" y="23"/>
                  </a:lnTo>
                  <a:lnTo>
                    <a:pt x="489" y="49"/>
                  </a:lnTo>
                  <a:lnTo>
                    <a:pt x="478" y="77"/>
                  </a:lnTo>
                  <a:lnTo>
                    <a:pt x="471" y="108"/>
                  </a:lnTo>
                  <a:lnTo>
                    <a:pt x="469" y="143"/>
                  </a:lnTo>
                  <a:lnTo>
                    <a:pt x="469" y="178"/>
                  </a:lnTo>
                  <a:lnTo>
                    <a:pt x="470" y="212"/>
                  </a:lnTo>
                  <a:lnTo>
                    <a:pt x="470" y="244"/>
                  </a:lnTo>
                  <a:lnTo>
                    <a:pt x="465" y="243"/>
                  </a:lnTo>
                  <a:lnTo>
                    <a:pt x="461" y="241"/>
                  </a:lnTo>
                  <a:lnTo>
                    <a:pt x="455" y="240"/>
                  </a:lnTo>
                  <a:lnTo>
                    <a:pt x="450" y="238"/>
                  </a:lnTo>
                  <a:lnTo>
                    <a:pt x="446" y="236"/>
                  </a:lnTo>
                  <a:lnTo>
                    <a:pt x="440" y="234"/>
                  </a:lnTo>
                  <a:lnTo>
                    <a:pt x="435" y="233"/>
                  </a:lnTo>
                  <a:lnTo>
                    <a:pt x="431" y="231"/>
                  </a:lnTo>
                  <a:lnTo>
                    <a:pt x="426" y="229"/>
                  </a:lnTo>
                  <a:lnTo>
                    <a:pt x="422" y="229"/>
                  </a:lnTo>
                  <a:lnTo>
                    <a:pt x="417" y="228"/>
                  </a:lnTo>
                  <a:lnTo>
                    <a:pt x="411" y="228"/>
                  </a:lnTo>
                  <a:lnTo>
                    <a:pt x="407" y="227"/>
                  </a:lnTo>
                  <a:lnTo>
                    <a:pt x="401" y="227"/>
                  </a:lnTo>
                  <a:lnTo>
                    <a:pt x="396" y="227"/>
                  </a:lnTo>
                  <a:lnTo>
                    <a:pt x="393" y="227"/>
                  </a:lnTo>
                  <a:lnTo>
                    <a:pt x="390" y="252"/>
                  </a:lnTo>
                  <a:lnTo>
                    <a:pt x="402" y="252"/>
                  </a:lnTo>
                  <a:lnTo>
                    <a:pt x="413" y="252"/>
                  </a:lnTo>
                  <a:lnTo>
                    <a:pt x="425" y="254"/>
                  </a:lnTo>
                  <a:lnTo>
                    <a:pt x="437" y="256"/>
                  </a:lnTo>
                  <a:lnTo>
                    <a:pt x="447" y="259"/>
                  </a:lnTo>
                  <a:lnTo>
                    <a:pt x="457" y="264"/>
                  </a:lnTo>
                  <a:lnTo>
                    <a:pt x="466" y="269"/>
                  </a:lnTo>
                  <a:lnTo>
                    <a:pt x="475" y="276"/>
                  </a:lnTo>
                  <a:lnTo>
                    <a:pt x="457" y="277"/>
                  </a:lnTo>
                  <a:lnTo>
                    <a:pt x="442" y="282"/>
                  </a:lnTo>
                  <a:lnTo>
                    <a:pt x="427" y="292"/>
                  </a:lnTo>
                  <a:lnTo>
                    <a:pt x="413" y="301"/>
                  </a:lnTo>
                  <a:lnTo>
                    <a:pt x="399" y="311"/>
                  </a:lnTo>
                  <a:lnTo>
                    <a:pt x="384" y="320"/>
                  </a:lnTo>
                  <a:lnTo>
                    <a:pt x="367" y="327"/>
                  </a:lnTo>
                  <a:lnTo>
                    <a:pt x="350" y="331"/>
                  </a:lnTo>
                  <a:lnTo>
                    <a:pt x="341" y="331"/>
                  </a:lnTo>
                  <a:lnTo>
                    <a:pt x="332" y="330"/>
                  </a:lnTo>
                  <a:lnTo>
                    <a:pt x="324" y="325"/>
                  </a:lnTo>
                  <a:lnTo>
                    <a:pt x="319" y="318"/>
                  </a:lnTo>
                  <a:lnTo>
                    <a:pt x="320" y="304"/>
                  </a:lnTo>
                  <a:lnTo>
                    <a:pt x="325" y="292"/>
                  </a:lnTo>
                  <a:lnTo>
                    <a:pt x="332" y="281"/>
                  </a:lnTo>
                  <a:lnTo>
                    <a:pt x="341" y="273"/>
                  </a:lnTo>
                  <a:lnTo>
                    <a:pt x="352" y="265"/>
                  </a:lnTo>
                  <a:lnTo>
                    <a:pt x="364" y="261"/>
                  </a:lnTo>
                  <a:lnTo>
                    <a:pt x="377" y="256"/>
                  </a:lnTo>
                  <a:lnTo>
                    <a:pt x="390" y="252"/>
                  </a:lnTo>
                  <a:lnTo>
                    <a:pt x="393" y="227"/>
                  </a:lnTo>
                  <a:lnTo>
                    <a:pt x="378" y="229"/>
                  </a:lnTo>
                  <a:lnTo>
                    <a:pt x="363" y="234"/>
                  </a:lnTo>
                  <a:lnTo>
                    <a:pt x="350" y="241"/>
                  </a:lnTo>
                  <a:lnTo>
                    <a:pt x="337" y="249"/>
                  </a:lnTo>
                  <a:lnTo>
                    <a:pt x="325" y="258"/>
                  </a:lnTo>
                  <a:lnTo>
                    <a:pt x="314" y="269"/>
                  </a:lnTo>
                  <a:lnTo>
                    <a:pt x="305" y="279"/>
                  </a:lnTo>
                  <a:lnTo>
                    <a:pt x="296" y="292"/>
                  </a:lnTo>
                  <a:lnTo>
                    <a:pt x="294" y="308"/>
                  </a:lnTo>
                  <a:lnTo>
                    <a:pt x="297" y="323"/>
                  </a:lnTo>
                  <a:lnTo>
                    <a:pt x="304" y="337"/>
                  </a:lnTo>
                  <a:lnTo>
                    <a:pt x="316" y="348"/>
                  </a:lnTo>
                  <a:lnTo>
                    <a:pt x="336" y="354"/>
                  </a:lnTo>
                  <a:lnTo>
                    <a:pt x="356" y="354"/>
                  </a:lnTo>
                  <a:lnTo>
                    <a:pt x="375" y="349"/>
                  </a:lnTo>
                  <a:lnTo>
                    <a:pt x="394" y="342"/>
                  </a:lnTo>
                  <a:lnTo>
                    <a:pt x="411" y="332"/>
                  </a:lnTo>
                  <a:lnTo>
                    <a:pt x="428" y="322"/>
                  </a:lnTo>
                  <a:lnTo>
                    <a:pt x="446" y="311"/>
                  </a:lnTo>
                  <a:lnTo>
                    <a:pt x="462" y="301"/>
                  </a:lnTo>
                  <a:lnTo>
                    <a:pt x="465" y="303"/>
                  </a:lnTo>
                  <a:lnTo>
                    <a:pt x="466" y="307"/>
                  </a:lnTo>
                  <a:lnTo>
                    <a:pt x="468" y="310"/>
                  </a:lnTo>
                  <a:lnTo>
                    <a:pt x="468" y="314"/>
                  </a:lnTo>
                  <a:lnTo>
                    <a:pt x="460" y="327"/>
                  </a:lnTo>
                  <a:lnTo>
                    <a:pt x="450" y="342"/>
                  </a:lnTo>
                  <a:lnTo>
                    <a:pt x="440" y="357"/>
                  </a:lnTo>
                  <a:lnTo>
                    <a:pt x="427" y="372"/>
                  </a:lnTo>
                  <a:lnTo>
                    <a:pt x="415" y="388"/>
                  </a:lnTo>
                  <a:lnTo>
                    <a:pt x="402" y="403"/>
                  </a:lnTo>
                  <a:lnTo>
                    <a:pt x="387" y="418"/>
                  </a:lnTo>
                  <a:lnTo>
                    <a:pt x="372" y="432"/>
                  </a:lnTo>
                  <a:lnTo>
                    <a:pt x="356" y="446"/>
                  </a:lnTo>
                  <a:lnTo>
                    <a:pt x="339" y="458"/>
                  </a:lnTo>
                  <a:lnTo>
                    <a:pt x="321" y="469"/>
                  </a:lnTo>
                  <a:lnTo>
                    <a:pt x="304" y="478"/>
                  </a:lnTo>
                  <a:lnTo>
                    <a:pt x="286" y="486"/>
                  </a:lnTo>
                  <a:lnTo>
                    <a:pt x="266" y="492"/>
                  </a:lnTo>
                  <a:lnTo>
                    <a:pt x="248" y="496"/>
                  </a:lnTo>
                  <a:lnTo>
                    <a:pt x="228" y="497"/>
                  </a:lnTo>
                  <a:lnTo>
                    <a:pt x="220" y="497"/>
                  </a:lnTo>
                  <a:lnTo>
                    <a:pt x="210" y="496"/>
                  </a:lnTo>
                  <a:lnTo>
                    <a:pt x="198" y="494"/>
                  </a:lnTo>
                  <a:lnTo>
                    <a:pt x="185" y="493"/>
                  </a:lnTo>
                  <a:lnTo>
                    <a:pt x="172" y="492"/>
                  </a:lnTo>
                  <a:lnTo>
                    <a:pt x="158" y="490"/>
                  </a:lnTo>
                  <a:lnTo>
                    <a:pt x="143" y="488"/>
                  </a:lnTo>
                  <a:lnTo>
                    <a:pt x="128" y="485"/>
                  </a:lnTo>
                  <a:lnTo>
                    <a:pt x="113" y="482"/>
                  </a:lnTo>
                  <a:lnTo>
                    <a:pt x="98" y="477"/>
                  </a:lnTo>
                  <a:lnTo>
                    <a:pt x="84" y="473"/>
                  </a:lnTo>
                  <a:lnTo>
                    <a:pt x="72" y="467"/>
                  </a:lnTo>
                  <a:lnTo>
                    <a:pt x="59" y="460"/>
                  </a:lnTo>
                  <a:lnTo>
                    <a:pt x="48" y="452"/>
                  </a:lnTo>
                  <a:lnTo>
                    <a:pt x="38" y="444"/>
                  </a:lnTo>
                  <a:lnTo>
                    <a:pt x="31" y="433"/>
                  </a:lnTo>
                  <a:lnTo>
                    <a:pt x="0" y="460"/>
                  </a:lnTo>
                  <a:lnTo>
                    <a:pt x="19" y="471"/>
                  </a:lnTo>
                  <a:lnTo>
                    <a:pt x="37" y="482"/>
                  </a:lnTo>
                  <a:lnTo>
                    <a:pt x="55" y="490"/>
                  </a:lnTo>
                  <a:lnTo>
                    <a:pt x="74" y="498"/>
                  </a:lnTo>
                  <a:lnTo>
                    <a:pt x="92" y="504"/>
                  </a:lnTo>
                  <a:lnTo>
                    <a:pt x="110" y="509"/>
                  </a:lnTo>
                  <a:lnTo>
                    <a:pt x="127" y="514"/>
                  </a:lnTo>
                  <a:lnTo>
                    <a:pt x="144" y="517"/>
                  </a:lnTo>
                  <a:lnTo>
                    <a:pt x="160" y="520"/>
                  </a:lnTo>
                  <a:lnTo>
                    <a:pt x="175" y="522"/>
                  </a:lnTo>
                  <a:lnTo>
                    <a:pt x="190" y="523"/>
                  </a:lnTo>
                  <a:lnTo>
                    <a:pt x="204" y="523"/>
                  </a:lnTo>
                  <a:lnTo>
                    <a:pt x="217" y="524"/>
                  </a:lnTo>
                  <a:lnTo>
                    <a:pt x="228" y="524"/>
                  </a:lnTo>
                  <a:lnTo>
                    <a:pt x="240" y="523"/>
                  </a:lnTo>
                  <a:lnTo>
                    <a:pt x="249" y="523"/>
                  </a:lnTo>
                  <a:lnTo>
                    <a:pt x="265" y="521"/>
                  </a:lnTo>
                  <a:lnTo>
                    <a:pt x="282" y="516"/>
                  </a:lnTo>
                  <a:lnTo>
                    <a:pt x="299" y="511"/>
                  </a:lnTo>
                  <a:lnTo>
                    <a:pt x="316" y="502"/>
                  </a:lnTo>
                  <a:lnTo>
                    <a:pt x="333" y="493"/>
                  </a:lnTo>
                  <a:lnTo>
                    <a:pt x="349" y="483"/>
                  </a:lnTo>
                  <a:lnTo>
                    <a:pt x="365" y="471"/>
                  </a:lnTo>
                  <a:lnTo>
                    <a:pt x="381" y="459"/>
                  </a:lnTo>
                  <a:lnTo>
                    <a:pt x="396" y="445"/>
                  </a:lnTo>
                  <a:lnTo>
                    <a:pt x="411" y="431"/>
                  </a:lnTo>
                  <a:lnTo>
                    <a:pt x="425" y="416"/>
                  </a:lnTo>
                  <a:lnTo>
                    <a:pt x="439" y="402"/>
                  </a:lnTo>
                  <a:lnTo>
                    <a:pt x="450" y="387"/>
                  </a:lnTo>
                  <a:lnTo>
                    <a:pt x="462" y="372"/>
                  </a:lnTo>
                  <a:lnTo>
                    <a:pt x="472" y="358"/>
                  </a:lnTo>
                  <a:lnTo>
                    <a:pt x="481" y="345"/>
                  </a:lnTo>
                  <a:lnTo>
                    <a:pt x="481" y="365"/>
                  </a:lnTo>
                  <a:lnTo>
                    <a:pt x="478" y="386"/>
                  </a:lnTo>
                  <a:lnTo>
                    <a:pt x="473" y="406"/>
                  </a:lnTo>
                  <a:lnTo>
                    <a:pt x="465" y="426"/>
                  </a:lnTo>
                  <a:lnTo>
                    <a:pt x="455" y="445"/>
                  </a:lnTo>
                  <a:lnTo>
                    <a:pt x="443" y="462"/>
                  </a:lnTo>
                  <a:lnTo>
                    <a:pt x="427" y="477"/>
                  </a:lnTo>
                  <a:lnTo>
                    <a:pt x="410" y="491"/>
                  </a:lnTo>
                  <a:lnTo>
                    <a:pt x="419" y="499"/>
                  </a:lnTo>
                  <a:lnTo>
                    <a:pt x="435" y="494"/>
                  </a:lnTo>
                  <a:lnTo>
                    <a:pt x="449" y="486"/>
                  </a:lnTo>
                  <a:lnTo>
                    <a:pt x="461" y="476"/>
                  </a:lnTo>
                  <a:lnTo>
                    <a:pt x="471" y="462"/>
                  </a:lnTo>
                  <a:lnTo>
                    <a:pt x="479" y="448"/>
                  </a:lnTo>
                  <a:lnTo>
                    <a:pt x="487" y="433"/>
                  </a:lnTo>
                  <a:lnTo>
                    <a:pt x="494" y="418"/>
                  </a:lnTo>
                  <a:lnTo>
                    <a:pt x="500" y="405"/>
                  </a:lnTo>
                  <a:lnTo>
                    <a:pt x="507" y="441"/>
                  </a:lnTo>
                  <a:lnTo>
                    <a:pt x="510" y="479"/>
                  </a:lnTo>
                  <a:lnTo>
                    <a:pt x="509" y="519"/>
                  </a:lnTo>
                  <a:lnTo>
                    <a:pt x="504" y="555"/>
                  </a:lnTo>
                  <a:lnTo>
                    <a:pt x="494" y="553"/>
                  </a:lnTo>
                  <a:lnTo>
                    <a:pt x="483" y="550"/>
                  </a:lnTo>
                  <a:lnTo>
                    <a:pt x="472" y="547"/>
                  </a:lnTo>
                  <a:lnTo>
                    <a:pt x="462" y="544"/>
                  </a:lnTo>
                  <a:lnTo>
                    <a:pt x="450" y="543"/>
                  </a:lnTo>
                  <a:lnTo>
                    <a:pt x="440" y="542"/>
                  </a:lnTo>
                  <a:lnTo>
                    <a:pt x="428" y="542"/>
                  </a:lnTo>
                  <a:lnTo>
                    <a:pt x="418" y="543"/>
                  </a:lnTo>
                  <a:lnTo>
                    <a:pt x="408" y="547"/>
                  </a:lnTo>
                  <a:lnTo>
                    <a:pt x="399" y="553"/>
                  </a:lnTo>
                  <a:lnTo>
                    <a:pt x="390" y="561"/>
                  </a:lnTo>
                  <a:lnTo>
                    <a:pt x="382" y="570"/>
                  </a:lnTo>
                  <a:lnTo>
                    <a:pt x="375" y="580"/>
                  </a:lnTo>
                  <a:lnTo>
                    <a:pt x="370" y="589"/>
                  </a:lnTo>
                  <a:lnTo>
                    <a:pt x="364" y="599"/>
                  </a:lnTo>
                  <a:lnTo>
                    <a:pt x="358" y="608"/>
                  </a:lnTo>
                  <a:lnTo>
                    <a:pt x="352" y="605"/>
                  </a:lnTo>
                  <a:lnTo>
                    <a:pt x="347" y="600"/>
                  </a:lnTo>
                  <a:lnTo>
                    <a:pt x="341" y="597"/>
                  </a:lnTo>
                  <a:lnTo>
                    <a:pt x="336" y="592"/>
                  </a:lnTo>
                  <a:lnTo>
                    <a:pt x="331" y="589"/>
                  </a:lnTo>
                  <a:lnTo>
                    <a:pt x="325" y="585"/>
                  </a:lnTo>
                  <a:lnTo>
                    <a:pt x="319" y="583"/>
                  </a:lnTo>
                  <a:lnTo>
                    <a:pt x="313" y="581"/>
                  </a:lnTo>
                  <a:lnTo>
                    <a:pt x="303" y="580"/>
                  </a:lnTo>
                  <a:lnTo>
                    <a:pt x="293" y="579"/>
                  </a:lnTo>
                  <a:lnTo>
                    <a:pt x="283" y="580"/>
                  </a:lnTo>
                  <a:lnTo>
                    <a:pt x="273" y="581"/>
                  </a:lnTo>
                  <a:lnTo>
                    <a:pt x="263" y="582"/>
                  </a:lnTo>
                  <a:lnTo>
                    <a:pt x="253" y="585"/>
                  </a:lnTo>
                  <a:lnTo>
                    <a:pt x="244" y="589"/>
                  </a:lnTo>
                  <a:lnTo>
                    <a:pt x="235" y="592"/>
                  </a:lnTo>
                  <a:lnTo>
                    <a:pt x="223" y="606"/>
                  </a:lnTo>
                  <a:lnTo>
                    <a:pt x="215" y="621"/>
                  </a:lnTo>
                  <a:lnTo>
                    <a:pt x="209" y="637"/>
                  </a:lnTo>
                  <a:lnTo>
                    <a:pt x="204" y="653"/>
                  </a:lnTo>
                  <a:lnTo>
                    <a:pt x="202" y="671"/>
                  </a:lnTo>
                  <a:lnTo>
                    <a:pt x="200" y="689"/>
                  </a:lnTo>
                  <a:lnTo>
                    <a:pt x="200" y="708"/>
                  </a:lnTo>
                  <a:lnTo>
                    <a:pt x="200" y="726"/>
                  </a:lnTo>
                  <a:lnTo>
                    <a:pt x="203" y="731"/>
                  </a:lnTo>
                  <a:lnTo>
                    <a:pt x="207" y="734"/>
                  </a:lnTo>
                  <a:lnTo>
                    <a:pt x="212" y="738"/>
                  </a:lnTo>
                  <a:lnTo>
                    <a:pt x="218" y="736"/>
                  </a:lnTo>
                  <a:lnTo>
                    <a:pt x="221" y="716"/>
                  </a:lnTo>
                  <a:lnTo>
                    <a:pt x="223" y="695"/>
                  </a:lnTo>
                  <a:lnTo>
                    <a:pt x="228" y="674"/>
                  </a:lnTo>
                  <a:lnTo>
                    <a:pt x="236" y="656"/>
                  </a:lnTo>
                  <a:lnTo>
                    <a:pt x="241" y="649"/>
                  </a:lnTo>
                  <a:lnTo>
                    <a:pt x="247" y="642"/>
                  </a:lnTo>
                  <a:lnTo>
                    <a:pt x="252" y="635"/>
                  </a:lnTo>
                  <a:lnTo>
                    <a:pt x="259" y="629"/>
                  </a:lnTo>
                  <a:lnTo>
                    <a:pt x="266" y="625"/>
                  </a:lnTo>
                  <a:lnTo>
                    <a:pt x="273" y="621"/>
                  </a:lnTo>
                  <a:lnTo>
                    <a:pt x="282" y="620"/>
                  </a:lnTo>
                  <a:lnTo>
                    <a:pt x="291" y="620"/>
                  </a:lnTo>
                  <a:lnTo>
                    <a:pt x="305" y="627"/>
                  </a:lnTo>
                  <a:lnTo>
                    <a:pt x="316" y="636"/>
                  </a:lnTo>
                  <a:lnTo>
                    <a:pt x="324" y="647"/>
                  </a:lnTo>
                  <a:lnTo>
                    <a:pt x="329" y="659"/>
                  </a:lnTo>
                  <a:lnTo>
                    <a:pt x="334" y="672"/>
                  </a:lnTo>
                  <a:lnTo>
                    <a:pt x="339" y="683"/>
                  </a:lnTo>
                  <a:lnTo>
                    <a:pt x="344" y="695"/>
                  </a:lnTo>
                  <a:lnTo>
                    <a:pt x="351" y="705"/>
                  </a:lnTo>
                  <a:lnTo>
                    <a:pt x="351" y="738"/>
                  </a:lnTo>
                  <a:lnTo>
                    <a:pt x="351" y="770"/>
                  </a:lnTo>
                  <a:lnTo>
                    <a:pt x="354" y="802"/>
                  </a:lnTo>
                  <a:lnTo>
                    <a:pt x="359" y="833"/>
                  </a:lnTo>
                  <a:lnTo>
                    <a:pt x="367" y="862"/>
                  </a:lnTo>
                  <a:lnTo>
                    <a:pt x="381" y="888"/>
                  </a:lnTo>
                  <a:lnTo>
                    <a:pt x="401" y="913"/>
                  </a:lnTo>
                  <a:lnTo>
                    <a:pt x="426" y="933"/>
                  </a:lnTo>
                  <a:lnTo>
                    <a:pt x="422" y="945"/>
                  </a:lnTo>
                  <a:lnTo>
                    <a:pt x="416" y="956"/>
                  </a:lnTo>
                  <a:lnTo>
                    <a:pt x="408" y="968"/>
                  </a:lnTo>
                  <a:lnTo>
                    <a:pt x="397" y="976"/>
                  </a:lnTo>
                  <a:lnTo>
                    <a:pt x="390" y="979"/>
                  </a:lnTo>
                  <a:lnTo>
                    <a:pt x="384" y="981"/>
                  </a:lnTo>
                  <a:lnTo>
                    <a:pt x="377" y="979"/>
                  </a:lnTo>
                  <a:lnTo>
                    <a:pt x="371" y="977"/>
                  </a:lnTo>
                  <a:lnTo>
                    <a:pt x="364" y="975"/>
                  </a:lnTo>
                  <a:lnTo>
                    <a:pt x="358" y="970"/>
                  </a:lnTo>
                  <a:lnTo>
                    <a:pt x="352" y="967"/>
                  </a:lnTo>
                  <a:lnTo>
                    <a:pt x="347" y="962"/>
                  </a:lnTo>
                  <a:lnTo>
                    <a:pt x="332" y="937"/>
                  </a:lnTo>
                  <a:lnTo>
                    <a:pt x="317" y="913"/>
                  </a:lnTo>
                  <a:lnTo>
                    <a:pt x="303" y="887"/>
                  </a:lnTo>
                  <a:lnTo>
                    <a:pt x="290" y="861"/>
                  </a:lnTo>
                  <a:lnTo>
                    <a:pt x="276" y="835"/>
                  </a:lnTo>
                  <a:lnTo>
                    <a:pt x="263" y="810"/>
                  </a:lnTo>
                  <a:lnTo>
                    <a:pt x="248" y="786"/>
                  </a:lnTo>
                  <a:lnTo>
                    <a:pt x="233" y="761"/>
                  </a:lnTo>
                  <a:lnTo>
                    <a:pt x="219" y="762"/>
                  </a:lnTo>
                  <a:lnTo>
                    <a:pt x="222" y="795"/>
                  </a:lnTo>
                  <a:lnTo>
                    <a:pt x="232" y="826"/>
                  </a:lnTo>
                  <a:lnTo>
                    <a:pt x="243" y="857"/>
                  </a:lnTo>
                  <a:lnTo>
                    <a:pt x="257" y="887"/>
                  </a:lnTo>
                  <a:lnTo>
                    <a:pt x="271" y="917"/>
                  </a:lnTo>
                  <a:lnTo>
                    <a:pt x="283" y="948"/>
                  </a:lnTo>
                  <a:lnTo>
                    <a:pt x="291" y="982"/>
                  </a:lnTo>
                  <a:lnTo>
                    <a:pt x="295" y="1016"/>
                  </a:lnTo>
                  <a:lnTo>
                    <a:pt x="289" y="1023"/>
                  </a:lnTo>
                  <a:lnTo>
                    <a:pt x="283" y="1029"/>
                  </a:lnTo>
                  <a:lnTo>
                    <a:pt x="276" y="1036"/>
                  </a:lnTo>
                  <a:lnTo>
                    <a:pt x="271" y="1042"/>
                  </a:lnTo>
                  <a:lnTo>
                    <a:pt x="264" y="1045"/>
                  </a:lnTo>
                  <a:lnTo>
                    <a:pt x="257" y="1049"/>
                  </a:lnTo>
                  <a:lnTo>
                    <a:pt x="249" y="1049"/>
                  </a:lnTo>
                  <a:lnTo>
                    <a:pt x="241" y="1046"/>
                  </a:lnTo>
                  <a:lnTo>
                    <a:pt x="221" y="1034"/>
                  </a:lnTo>
                  <a:lnTo>
                    <a:pt x="205" y="1016"/>
                  </a:lnTo>
                  <a:lnTo>
                    <a:pt x="191" y="999"/>
                  </a:lnTo>
                  <a:lnTo>
                    <a:pt x="179" y="979"/>
                  </a:lnTo>
                  <a:lnTo>
                    <a:pt x="165" y="961"/>
                  </a:lnTo>
                  <a:lnTo>
                    <a:pt x="151" y="944"/>
                  </a:lnTo>
                  <a:lnTo>
                    <a:pt x="134" y="929"/>
                  </a:lnTo>
                  <a:lnTo>
                    <a:pt x="113" y="918"/>
                  </a:lnTo>
                  <a:lnTo>
                    <a:pt x="106" y="917"/>
                  </a:lnTo>
                  <a:lnTo>
                    <a:pt x="99" y="916"/>
                  </a:lnTo>
                  <a:lnTo>
                    <a:pt x="92" y="916"/>
                  </a:lnTo>
                  <a:lnTo>
                    <a:pt x="84" y="916"/>
                  </a:lnTo>
                  <a:lnTo>
                    <a:pt x="77" y="917"/>
                  </a:lnTo>
                  <a:lnTo>
                    <a:pt x="70" y="920"/>
                  </a:lnTo>
                  <a:lnTo>
                    <a:pt x="63" y="923"/>
                  </a:lnTo>
                  <a:lnTo>
                    <a:pt x="59" y="929"/>
                  </a:lnTo>
                  <a:lnTo>
                    <a:pt x="59" y="936"/>
                  </a:lnTo>
                  <a:lnTo>
                    <a:pt x="61" y="941"/>
                  </a:lnTo>
                  <a:lnTo>
                    <a:pt x="63" y="947"/>
                  </a:lnTo>
                  <a:lnTo>
                    <a:pt x="66" y="953"/>
                  </a:lnTo>
                  <a:lnTo>
                    <a:pt x="73" y="953"/>
                  </a:lnTo>
                  <a:lnTo>
                    <a:pt x="78" y="951"/>
                  </a:lnTo>
                  <a:lnTo>
                    <a:pt x="83" y="948"/>
                  </a:lnTo>
                  <a:lnTo>
                    <a:pt x="86" y="950"/>
                  </a:lnTo>
                  <a:lnTo>
                    <a:pt x="104" y="964"/>
                  </a:lnTo>
                  <a:lnTo>
                    <a:pt x="119" y="981"/>
                  </a:lnTo>
                  <a:lnTo>
                    <a:pt x="131" y="997"/>
                  </a:lnTo>
                  <a:lnTo>
                    <a:pt x="144" y="1014"/>
                  </a:lnTo>
                  <a:lnTo>
                    <a:pt x="157" y="1032"/>
                  </a:lnTo>
                  <a:lnTo>
                    <a:pt x="171" y="1050"/>
                  </a:lnTo>
                  <a:lnTo>
                    <a:pt x="185" y="1066"/>
                  </a:lnTo>
                  <a:lnTo>
                    <a:pt x="202" y="1082"/>
                  </a:lnTo>
                  <a:lnTo>
                    <a:pt x="206" y="1076"/>
                  </a:lnTo>
                  <a:lnTo>
                    <a:pt x="212" y="1079"/>
                  </a:lnTo>
                  <a:lnTo>
                    <a:pt x="219" y="1082"/>
                  </a:lnTo>
                  <a:lnTo>
                    <a:pt x="225" y="1084"/>
                  </a:lnTo>
                  <a:lnTo>
                    <a:pt x="232" y="1087"/>
                  </a:lnTo>
                  <a:lnTo>
                    <a:pt x="238" y="1088"/>
                  </a:lnTo>
                  <a:lnTo>
                    <a:pt x="245" y="1088"/>
                  </a:lnTo>
                  <a:lnTo>
                    <a:pt x="251" y="1087"/>
                  </a:lnTo>
                  <a:lnTo>
                    <a:pt x="258" y="1084"/>
                  </a:lnTo>
                  <a:lnTo>
                    <a:pt x="274" y="1080"/>
                  </a:lnTo>
                  <a:lnTo>
                    <a:pt x="288" y="1073"/>
                  </a:lnTo>
                  <a:lnTo>
                    <a:pt x="301" y="1064"/>
                  </a:lnTo>
                  <a:lnTo>
                    <a:pt x="312" y="1051"/>
                  </a:lnTo>
                  <a:lnTo>
                    <a:pt x="321" y="1038"/>
                  </a:lnTo>
                  <a:lnTo>
                    <a:pt x="329" y="1024"/>
                  </a:lnTo>
                  <a:lnTo>
                    <a:pt x="336" y="1009"/>
                  </a:lnTo>
                  <a:lnTo>
                    <a:pt x="341" y="994"/>
                  </a:lnTo>
                  <a:lnTo>
                    <a:pt x="349" y="1001"/>
                  </a:lnTo>
                  <a:lnTo>
                    <a:pt x="359" y="1007"/>
                  </a:lnTo>
                  <a:lnTo>
                    <a:pt x="369" y="1012"/>
                  </a:lnTo>
                  <a:lnTo>
                    <a:pt x="379" y="1015"/>
                  </a:lnTo>
                  <a:lnTo>
                    <a:pt x="390" y="1017"/>
                  </a:lnTo>
                  <a:lnTo>
                    <a:pt x="401" y="1019"/>
                  </a:lnTo>
                  <a:lnTo>
                    <a:pt x="412" y="1017"/>
                  </a:lnTo>
                  <a:lnTo>
                    <a:pt x="424" y="1014"/>
                  </a:lnTo>
                  <a:lnTo>
                    <a:pt x="432" y="1008"/>
                  </a:lnTo>
                  <a:lnTo>
                    <a:pt x="438" y="1000"/>
                  </a:lnTo>
                  <a:lnTo>
                    <a:pt x="442" y="992"/>
                  </a:lnTo>
                  <a:lnTo>
                    <a:pt x="446" y="983"/>
                  </a:lnTo>
                  <a:lnTo>
                    <a:pt x="448" y="974"/>
                  </a:lnTo>
                  <a:lnTo>
                    <a:pt x="451" y="964"/>
                  </a:lnTo>
                  <a:lnTo>
                    <a:pt x="456" y="955"/>
                  </a:lnTo>
                  <a:lnTo>
                    <a:pt x="462" y="947"/>
                  </a:lnTo>
                  <a:lnTo>
                    <a:pt x="466" y="950"/>
                  </a:lnTo>
                  <a:lnTo>
                    <a:pt x="471" y="952"/>
                  </a:lnTo>
                  <a:lnTo>
                    <a:pt x="476" y="954"/>
                  </a:lnTo>
                  <a:lnTo>
                    <a:pt x="480" y="956"/>
                  </a:lnTo>
                  <a:lnTo>
                    <a:pt x="485" y="958"/>
                  </a:lnTo>
                  <a:lnTo>
                    <a:pt x="489" y="959"/>
                  </a:lnTo>
                  <a:lnTo>
                    <a:pt x="494" y="959"/>
                  </a:lnTo>
                  <a:lnTo>
                    <a:pt x="500" y="958"/>
                  </a:lnTo>
                  <a:lnTo>
                    <a:pt x="503" y="955"/>
                  </a:lnTo>
                  <a:lnTo>
                    <a:pt x="506" y="952"/>
                  </a:lnTo>
                  <a:lnTo>
                    <a:pt x="506" y="948"/>
                  </a:lnTo>
                  <a:lnTo>
                    <a:pt x="506" y="944"/>
                  </a:lnTo>
                  <a:lnTo>
                    <a:pt x="495" y="935"/>
                  </a:lnTo>
                  <a:lnTo>
                    <a:pt x="484" y="926"/>
                  </a:lnTo>
                  <a:lnTo>
                    <a:pt x="472" y="917"/>
                  </a:lnTo>
                  <a:lnTo>
                    <a:pt x="461" y="909"/>
                  </a:lnTo>
                  <a:lnTo>
                    <a:pt x="449" y="900"/>
                  </a:lnTo>
                  <a:lnTo>
                    <a:pt x="438" y="891"/>
                  </a:lnTo>
                  <a:lnTo>
                    <a:pt x="427" y="882"/>
                  </a:lnTo>
                  <a:lnTo>
                    <a:pt x="417" y="871"/>
                  </a:lnTo>
                  <a:lnTo>
                    <a:pt x="405" y="832"/>
                  </a:lnTo>
                  <a:lnTo>
                    <a:pt x="397" y="791"/>
                  </a:lnTo>
                  <a:lnTo>
                    <a:pt x="394" y="748"/>
                  </a:lnTo>
                  <a:lnTo>
                    <a:pt x="392" y="703"/>
                  </a:lnTo>
                  <a:lnTo>
                    <a:pt x="393" y="671"/>
                  </a:lnTo>
                  <a:lnTo>
                    <a:pt x="396" y="638"/>
                  </a:lnTo>
                  <a:lnTo>
                    <a:pt x="403" y="608"/>
                  </a:lnTo>
                  <a:lnTo>
                    <a:pt x="417" y="581"/>
                  </a:lnTo>
                  <a:lnTo>
                    <a:pt x="424" y="577"/>
                  </a:lnTo>
                  <a:lnTo>
                    <a:pt x="431" y="574"/>
                  </a:lnTo>
                  <a:lnTo>
                    <a:pt x="439" y="572"/>
                  </a:lnTo>
                  <a:lnTo>
                    <a:pt x="447" y="570"/>
                  </a:lnTo>
                  <a:lnTo>
                    <a:pt x="455" y="569"/>
                  </a:lnTo>
                  <a:lnTo>
                    <a:pt x="463" y="568"/>
                  </a:lnTo>
                  <a:lnTo>
                    <a:pt x="470" y="567"/>
                  </a:lnTo>
                  <a:lnTo>
                    <a:pt x="478" y="567"/>
                  </a:lnTo>
                  <a:lnTo>
                    <a:pt x="494" y="573"/>
                  </a:lnTo>
                  <a:lnTo>
                    <a:pt x="503" y="583"/>
                  </a:lnTo>
                  <a:lnTo>
                    <a:pt x="507" y="597"/>
                  </a:lnTo>
                  <a:lnTo>
                    <a:pt x="508" y="613"/>
                  </a:lnTo>
                  <a:lnTo>
                    <a:pt x="506" y="630"/>
                  </a:lnTo>
                  <a:lnTo>
                    <a:pt x="504" y="648"/>
                  </a:lnTo>
                  <a:lnTo>
                    <a:pt x="503" y="665"/>
                  </a:lnTo>
                  <a:lnTo>
                    <a:pt x="504" y="680"/>
                  </a:lnTo>
                  <a:lnTo>
                    <a:pt x="499" y="680"/>
                  </a:lnTo>
                  <a:lnTo>
                    <a:pt x="494" y="680"/>
                  </a:lnTo>
                  <a:lnTo>
                    <a:pt x="488" y="680"/>
                  </a:lnTo>
                  <a:lnTo>
                    <a:pt x="484" y="681"/>
                  </a:lnTo>
                  <a:lnTo>
                    <a:pt x="479" y="682"/>
                  </a:lnTo>
                  <a:lnTo>
                    <a:pt x="476" y="685"/>
                  </a:lnTo>
                  <a:lnTo>
                    <a:pt x="471" y="685"/>
                  </a:lnTo>
                  <a:lnTo>
                    <a:pt x="466" y="686"/>
                  </a:lnTo>
                  <a:lnTo>
                    <a:pt x="454" y="702"/>
                  </a:lnTo>
                  <a:lnTo>
                    <a:pt x="446" y="718"/>
                  </a:lnTo>
                  <a:lnTo>
                    <a:pt x="440" y="736"/>
                  </a:lnTo>
                  <a:lnTo>
                    <a:pt x="435" y="754"/>
                  </a:lnTo>
                  <a:lnTo>
                    <a:pt x="435" y="787"/>
                  </a:lnTo>
                  <a:lnTo>
                    <a:pt x="442" y="817"/>
                  </a:lnTo>
                  <a:lnTo>
                    <a:pt x="453" y="846"/>
                  </a:lnTo>
                  <a:lnTo>
                    <a:pt x="468" y="872"/>
                  </a:lnTo>
                  <a:lnTo>
                    <a:pt x="486" y="897"/>
                  </a:lnTo>
                  <a:lnTo>
                    <a:pt x="507" y="920"/>
                  </a:lnTo>
                  <a:lnTo>
                    <a:pt x="529" y="943"/>
                  </a:lnTo>
                  <a:lnTo>
                    <a:pt x="552" y="963"/>
                  </a:lnTo>
                  <a:lnTo>
                    <a:pt x="540" y="984"/>
                  </a:lnTo>
                  <a:lnTo>
                    <a:pt x="533" y="1007"/>
                  </a:lnTo>
                  <a:lnTo>
                    <a:pt x="531" y="1031"/>
                  </a:lnTo>
                  <a:lnTo>
                    <a:pt x="533" y="1057"/>
                  </a:lnTo>
                  <a:lnTo>
                    <a:pt x="538" y="1081"/>
                  </a:lnTo>
                  <a:lnTo>
                    <a:pt x="545" y="1105"/>
                  </a:lnTo>
                  <a:lnTo>
                    <a:pt x="554" y="1127"/>
                  </a:lnTo>
                  <a:lnTo>
                    <a:pt x="564" y="1148"/>
                  </a:lnTo>
                  <a:lnTo>
                    <a:pt x="569" y="1153"/>
                  </a:lnTo>
                  <a:lnTo>
                    <a:pt x="575" y="1160"/>
                  </a:lnTo>
                  <a:lnTo>
                    <a:pt x="579" y="1167"/>
                  </a:lnTo>
                  <a:lnTo>
                    <a:pt x="585" y="1173"/>
                  </a:lnTo>
                  <a:lnTo>
                    <a:pt x="591" y="1179"/>
                  </a:lnTo>
                  <a:lnTo>
                    <a:pt x="598" y="1185"/>
                  </a:lnTo>
                  <a:lnTo>
                    <a:pt x="605" y="1189"/>
                  </a:lnTo>
                  <a:lnTo>
                    <a:pt x="613" y="1191"/>
                  </a:lnTo>
                  <a:lnTo>
                    <a:pt x="617" y="1189"/>
                  </a:lnTo>
                  <a:lnTo>
                    <a:pt x="618" y="1186"/>
                  </a:lnTo>
                  <a:lnTo>
                    <a:pt x="617" y="1181"/>
                  </a:lnTo>
                  <a:lnTo>
                    <a:pt x="617" y="1176"/>
                  </a:lnTo>
                  <a:lnTo>
                    <a:pt x="603" y="1160"/>
                  </a:lnTo>
                  <a:lnTo>
                    <a:pt x="592" y="1143"/>
                  </a:lnTo>
                  <a:lnTo>
                    <a:pt x="583" y="1123"/>
                  </a:lnTo>
                  <a:lnTo>
                    <a:pt x="575" y="1104"/>
                  </a:lnTo>
                  <a:lnTo>
                    <a:pt x="570" y="1082"/>
                  </a:lnTo>
                  <a:lnTo>
                    <a:pt x="568" y="1061"/>
                  </a:lnTo>
                  <a:lnTo>
                    <a:pt x="570" y="1039"/>
                  </a:lnTo>
                  <a:lnTo>
                    <a:pt x="575" y="1017"/>
                  </a:lnTo>
                  <a:lnTo>
                    <a:pt x="579" y="1024"/>
                  </a:lnTo>
                  <a:lnTo>
                    <a:pt x="584" y="1032"/>
                  </a:lnTo>
                  <a:lnTo>
                    <a:pt x="587" y="1039"/>
                  </a:lnTo>
                  <a:lnTo>
                    <a:pt x="591" y="1047"/>
                  </a:lnTo>
                  <a:lnTo>
                    <a:pt x="595" y="1054"/>
                  </a:lnTo>
                  <a:lnTo>
                    <a:pt x="600" y="1061"/>
                  </a:lnTo>
                  <a:lnTo>
                    <a:pt x="607" y="1067"/>
                  </a:lnTo>
                  <a:lnTo>
                    <a:pt x="615" y="1070"/>
                  </a:lnTo>
                  <a:lnTo>
                    <a:pt x="622" y="1061"/>
                  </a:lnTo>
                  <a:lnTo>
                    <a:pt x="623" y="1052"/>
                  </a:lnTo>
                  <a:lnTo>
                    <a:pt x="622" y="1044"/>
                  </a:lnTo>
                  <a:lnTo>
                    <a:pt x="618" y="1035"/>
                  </a:lnTo>
                  <a:lnTo>
                    <a:pt x="615" y="1027"/>
                  </a:lnTo>
                  <a:lnTo>
                    <a:pt x="612" y="1016"/>
                  </a:lnTo>
                  <a:lnTo>
                    <a:pt x="609" y="1007"/>
                  </a:lnTo>
                  <a:lnTo>
                    <a:pt x="612" y="996"/>
                  </a:lnTo>
                  <a:lnTo>
                    <a:pt x="618" y="992"/>
                  </a:lnTo>
                  <a:lnTo>
                    <a:pt x="628" y="992"/>
                  </a:lnTo>
                  <a:lnTo>
                    <a:pt x="636" y="992"/>
                  </a:lnTo>
                  <a:lnTo>
                    <a:pt x="645" y="993"/>
                  </a:lnTo>
                  <a:lnTo>
                    <a:pt x="654" y="994"/>
                  </a:lnTo>
                  <a:lnTo>
                    <a:pt x="662" y="993"/>
                  </a:lnTo>
                  <a:lnTo>
                    <a:pt x="670" y="990"/>
                  </a:lnTo>
                  <a:lnTo>
                    <a:pt x="677" y="983"/>
                  </a:lnTo>
                  <a:lnTo>
                    <a:pt x="681" y="975"/>
                  </a:lnTo>
                  <a:lnTo>
                    <a:pt x="681" y="967"/>
                  </a:lnTo>
                  <a:lnTo>
                    <a:pt x="678" y="961"/>
                  </a:lnTo>
                  <a:lnTo>
                    <a:pt x="674" y="956"/>
                  </a:lnTo>
                  <a:lnTo>
                    <a:pt x="668" y="952"/>
                  </a:lnTo>
                  <a:lnTo>
                    <a:pt x="661" y="947"/>
                  </a:lnTo>
                  <a:lnTo>
                    <a:pt x="656" y="943"/>
                  </a:lnTo>
                  <a:lnTo>
                    <a:pt x="653" y="937"/>
                  </a:lnTo>
                  <a:lnTo>
                    <a:pt x="647" y="937"/>
                  </a:lnTo>
                  <a:lnTo>
                    <a:pt x="640" y="936"/>
                  </a:lnTo>
                  <a:lnTo>
                    <a:pt x="633" y="933"/>
                  </a:lnTo>
                  <a:lnTo>
                    <a:pt x="628" y="930"/>
                  </a:lnTo>
                  <a:lnTo>
                    <a:pt x="607" y="929"/>
                  </a:lnTo>
                  <a:lnTo>
                    <a:pt x="585" y="925"/>
                  </a:lnTo>
                  <a:lnTo>
                    <a:pt x="564" y="921"/>
                  </a:lnTo>
                  <a:lnTo>
                    <a:pt x="545" y="913"/>
                  </a:lnTo>
                  <a:lnTo>
                    <a:pt x="526" y="903"/>
                  </a:lnTo>
                  <a:lnTo>
                    <a:pt x="509" y="891"/>
                  </a:lnTo>
                  <a:lnTo>
                    <a:pt x="495" y="873"/>
                  </a:lnTo>
                  <a:lnTo>
                    <a:pt x="485" y="854"/>
                  </a:lnTo>
                  <a:lnTo>
                    <a:pt x="481" y="837"/>
                  </a:lnTo>
                  <a:lnTo>
                    <a:pt x="479" y="819"/>
                  </a:lnTo>
                  <a:lnTo>
                    <a:pt x="477" y="801"/>
                  </a:lnTo>
                  <a:lnTo>
                    <a:pt x="476" y="782"/>
                  </a:lnTo>
                  <a:lnTo>
                    <a:pt x="477" y="764"/>
                  </a:lnTo>
                  <a:lnTo>
                    <a:pt x="481" y="747"/>
                  </a:lnTo>
                  <a:lnTo>
                    <a:pt x="488" y="732"/>
                  </a:lnTo>
                  <a:lnTo>
                    <a:pt x="501" y="718"/>
                  </a:lnTo>
                  <a:lnTo>
                    <a:pt x="513" y="742"/>
                  </a:lnTo>
                  <a:lnTo>
                    <a:pt x="513" y="770"/>
                  </a:lnTo>
                  <a:lnTo>
                    <a:pt x="509" y="796"/>
                  </a:lnTo>
                  <a:lnTo>
                    <a:pt x="511" y="822"/>
                  </a:lnTo>
                  <a:lnTo>
                    <a:pt x="522" y="825"/>
                  </a:lnTo>
                  <a:lnTo>
                    <a:pt x="533" y="831"/>
                  </a:lnTo>
                  <a:lnTo>
                    <a:pt x="542" y="837"/>
                  </a:lnTo>
                  <a:lnTo>
                    <a:pt x="553" y="844"/>
                  </a:lnTo>
                  <a:lnTo>
                    <a:pt x="563" y="850"/>
                  </a:lnTo>
                  <a:lnTo>
                    <a:pt x="572" y="855"/>
                  </a:lnTo>
                  <a:lnTo>
                    <a:pt x="584" y="858"/>
                  </a:lnTo>
                  <a:lnTo>
                    <a:pt x="594" y="858"/>
                  </a:lnTo>
                  <a:lnTo>
                    <a:pt x="598" y="853"/>
                  </a:lnTo>
                  <a:lnTo>
                    <a:pt x="603" y="848"/>
                  </a:lnTo>
                  <a:lnTo>
                    <a:pt x="610" y="844"/>
                  </a:lnTo>
                  <a:lnTo>
                    <a:pt x="615" y="837"/>
                  </a:lnTo>
                  <a:lnTo>
                    <a:pt x="621" y="825"/>
                  </a:lnTo>
                  <a:lnTo>
                    <a:pt x="622" y="812"/>
                  </a:lnTo>
                  <a:lnTo>
                    <a:pt x="622" y="800"/>
                  </a:lnTo>
                  <a:lnTo>
                    <a:pt x="621" y="786"/>
                  </a:lnTo>
                  <a:lnTo>
                    <a:pt x="605" y="787"/>
                  </a:lnTo>
                  <a:lnTo>
                    <a:pt x="600" y="799"/>
                  </a:lnTo>
                  <a:lnTo>
                    <a:pt x="597" y="815"/>
                  </a:lnTo>
                  <a:lnTo>
                    <a:pt x="587" y="827"/>
                  </a:lnTo>
                  <a:lnTo>
                    <a:pt x="582" y="825"/>
                  </a:lnTo>
                  <a:lnTo>
                    <a:pt x="575" y="823"/>
                  </a:lnTo>
                  <a:lnTo>
                    <a:pt x="569" y="820"/>
                  </a:lnTo>
                  <a:lnTo>
                    <a:pt x="563" y="818"/>
                  </a:lnTo>
                  <a:lnTo>
                    <a:pt x="557" y="815"/>
                  </a:lnTo>
                  <a:lnTo>
                    <a:pt x="551" y="812"/>
                  </a:lnTo>
                  <a:lnTo>
                    <a:pt x="545" y="810"/>
                  </a:lnTo>
                  <a:lnTo>
                    <a:pt x="538" y="807"/>
                  </a:lnTo>
                  <a:lnTo>
                    <a:pt x="539" y="789"/>
                  </a:lnTo>
                  <a:lnTo>
                    <a:pt x="539" y="767"/>
                  </a:lnTo>
                  <a:lnTo>
                    <a:pt x="537" y="747"/>
                  </a:lnTo>
                  <a:lnTo>
                    <a:pt x="531" y="729"/>
                  </a:lnTo>
                  <a:lnTo>
                    <a:pt x="537" y="729"/>
                  </a:lnTo>
                  <a:lnTo>
                    <a:pt x="556" y="743"/>
                  </a:lnTo>
                  <a:lnTo>
                    <a:pt x="576" y="755"/>
                  </a:lnTo>
                  <a:lnTo>
                    <a:pt x="597" y="765"/>
                  </a:lnTo>
                  <a:lnTo>
                    <a:pt x="617" y="776"/>
                  </a:lnTo>
                  <a:lnTo>
                    <a:pt x="638" y="785"/>
                  </a:lnTo>
                  <a:lnTo>
                    <a:pt x="659" y="794"/>
                  </a:lnTo>
                  <a:lnTo>
                    <a:pt x="679" y="804"/>
                  </a:lnTo>
                  <a:lnTo>
                    <a:pt x="699" y="816"/>
                  </a:lnTo>
                  <a:lnTo>
                    <a:pt x="715" y="847"/>
                  </a:lnTo>
                  <a:lnTo>
                    <a:pt x="722" y="883"/>
                  </a:lnTo>
                  <a:lnTo>
                    <a:pt x="723" y="920"/>
                  </a:lnTo>
                  <a:lnTo>
                    <a:pt x="720" y="955"/>
                  </a:lnTo>
                  <a:lnTo>
                    <a:pt x="711" y="985"/>
                  </a:lnTo>
                  <a:lnTo>
                    <a:pt x="706" y="1016"/>
                  </a:lnTo>
                  <a:lnTo>
                    <a:pt x="704" y="1049"/>
                  </a:lnTo>
                  <a:lnTo>
                    <a:pt x="704" y="1081"/>
                  </a:lnTo>
                  <a:lnTo>
                    <a:pt x="701" y="1113"/>
                  </a:lnTo>
                  <a:lnTo>
                    <a:pt x="698" y="1145"/>
                  </a:lnTo>
                  <a:lnTo>
                    <a:pt x="691" y="1175"/>
                  </a:lnTo>
                  <a:lnTo>
                    <a:pt x="679" y="1204"/>
                  </a:lnTo>
                  <a:lnTo>
                    <a:pt x="654" y="1227"/>
                  </a:lnTo>
                  <a:lnTo>
                    <a:pt x="636" y="1253"/>
                  </a:lnTo>
                  <a:lnTo>
                    <a:pt x="622" y="1280"/>
                  </a:lnTo>
                  <a:lnTo>
                    <a:pt x="612" y="1309"/>
                  </a:lnTo>
                  <a:lnTo>
                    <a:pt x="601" y="1338"/>
                  </a:lnTo>
                  <a:lnTo>
                    <a:pt x="592" y="1368"/>
                  </a:lnTo>
                  <a:lnTo>
                    <a:pt x="579" y="1395"/>
                  </a:lnTo>
                  <a:lnTo>
                    <a:pt x="563" y="1422"/>
                  </a:lnTo>
                  <a:lnTo>
                    <a:pt x="560" y="1428"/>
                  </a:lnTo>
                  <a:lnTo>
                    <a:pt x="559" y="1433"/>
                  </a:lnTo>
                  <a:lnTo>
                    <a:pt x="560" y="1440"/>
                  </a:lnTo>
                  <a:lnTo>
                    <a:pt x="562" y="1447"/>
                  </a:lnTo>
                  <a:lnTo>
                    <a:pt x="585" y="1446"/>
                  </a:lnTo>
                  <a:lnTo>
                    <a:pt x="602" y="1439"/>
                  </a:lnTo>
                  <a:lnTo>
                    <a:pt x="615" y="1425"/>
                  </a:lnTo>
                  <a:lnTo>
                    <a:pt x="625" y="1408"/>
                  </a:lnTo>
                  <a:lnTo>
                    <a:pt x="633" y="1388"/>
                  </a:lnTo>
                  <a:lnTo>
                    <a:pt x="640" y="1368"/>
                  </a:lnTo>
                  <a:lnTo>
                    <a:pt x="648" y="1348"/>
                  </a:lnTo>
                  <a:lnTo>
                    <a:pt x="658" y="1332"/>
                  </a:lnTo>
                  <a:lnTo>
                    <a:pt x="691" y="1303"/>
                  </a:lnTo>
                  <a:lnTo>
                    <a:pt x="715" y="1272"/>
                  </a:lnTo>
                  <a:lnTo>
                    <a:pt x="734" y="1236"/>
                  </a:lnTo>
                  <a:lnTo>
                    <a:pt x="745" y="1198"/>
                  </a:lnTo>
                  <a:lnTo>
                    <a:pt x="751" y="1159"/>
                  </a:lnTo>
                  <a:lnTo>
                    <a:pt x="752" y="1119"/>
                  </a:lnTo>
                  <a:lnTo>
                    <a:pt x="751" y="1076"/>
                  </a:lnTo>
                  <a:lnTo>
                    <a:pt x="746" y="1035"/>
                  </a:lnTo>
                  <a:lnTo>
                    <a:pt x="755" y="998"/>
                  </a:lnTo>
                  <a:lnTo>
                    <a:pt x="762" y="960"/>
                  </a:lnTo>
                  <a:lnTo>
                    <a:pt x="767" y="922"/>
                  </a:lnTo>
                  <a:lnTo>
                    <a:pt x="772" y="884"/>
                  </a:lnTo>
                  <a:lnTo>
                    <a:pt x="772" y="854"/>
                  </a:lnTo>
                  <a:lnTo>
                    <a:pt x="764" y="829"/>
                  </a:lnTo>
                  <a:lnTo>
                    <a:pt x="749" y="805"/>
                  </a:lnTo>
                  <a:lnTo>
                    <a:pt x="730" y="786"/>
                  </a:lnTo>
                  <a:lnTo>
                    <a:pt x="708" y="770"/>
                  </a:lnTo>
                  <a:lnTo>
                    <a:pt x="684" y="754"/>
                  </a:lnTo>
                  <a:lnTo>
                    <a:pt x="661" y="741"/>
                  </a:lnTo>
                  <a:lnTo>
                    <a:pt x="638" y="728"/>
                  </a:lnTo>
                  <a:lnTo>
                    <a:pt x="629" y="724"/>
                  </a:lnTo>
                  <a:lnTo>
                    <a:pt x="617" y="720"/>
                  </a:lnTo>
                  <a:lnTo>
                    <a:pt x="605" y="717"/>
                  </a:lnTo>
                  <a:lnTo>
                    <a:pt x="593" y="714"/>
                  </a:lnTo>
                  <a:lnTo>
                    <a:pt x="583" y="710"/>
                  </a:lnTo>
                  <a:lnTo>
                    <a:pt x="575" y="704"/>
                  </a:lnTo>
                  <a:lnTo>
                    <a:pt x="571" y="695"/>
                  </a:lnTo>
                  <a:lnTo>
                    <a:pt x="574" y="681"/>
                  </a:lnTo>
                  <a:lnTo>
                    <a:pt x="562" y="425"/>
                  </a:lnTo>
                  <a:lnTo>
                    <a:pt x="553" y="308"/>
                  </a:lnTo>
                  <a:lnTo>
                    <a:pt x="567" y="308"/>
                  </a:lnTo>
                  <a:lnTo>
                    <a:pt x="580" y="307"/>
                  </a:lnTo>
                  <a:lnTo>
                    <a:pt x="592" y="304"/>
                  </a:lnTo>
                  <a:lnTo>
                    <a:pt x="605" y="300"/>
                  </a:lnTo>
                  <a:lnTo>
                    <a:pt x="616" y="295"/>
                  </a:lnTo>
                  <a:lnTo>
                    <a:pt x="628" y="291"/>
                  </a:lnTo>
                  <a:lnTo>
                    <a:pt x="639" y="285"/>
                  </a:lnTo>
                  <a:lnTo>
                    <a:pt x="650" y="281"/>
                  </a:lnTo>
                  <a:lnTo>
                    <a:pt x="655" y="329"/>
                  </a:lnTo>
                  <a:lnTo>
                    <a:pt x="655" y="375"/>
                  </a:lnTo>
                  <a:lnTo>
                    <a:pt x="652" y="422"/>
                  </a:lnTo>
                  <a:lnTo>
                    <a:pt x="651" y="468"/>
                  </a:lnTo>
                  <a:lnTo>
                    <a:pt x="658" y="504"/>
                  </a:lnTo>
                  <a:lnTo>
                    <a:pt x="667" y="538"/>
                  </a:lnTo>
                  <a:lnTo>
                    <a:pt x="677" y="573"/>
                  </a:lnTo>
                  <a:lnTo>
                    <a:pt x="688" y="607"/>
                  </a:lnTo>
                  <a:lnTo>
                    <a:pt x="697" y="642"/>
                  </a:lnTo>
                  <a:lnTo>
                    <a:pt x="705" y="678"/>
                  </a:lnTo>
                  <a:lnTo>
                    <a:pt x="711" y="714"/>
                  </a:lnTo>
                  <a:lnTo>
                    <a:pt x="713" y="752"/>
                  </a:lnTo>
                  <a:lnTo>
                    <a:pt x="715" y="755"/>
                  </a:lnTo>
                  <a:lnTo>
                    <a:pt x="717" y="758"/>
                  </a:lnTo>
                  <a:lnTo>
                    <a:pt x="720" y="761"/>
                  </a:lnTo>
                  <a:lnTo>
                    <a:pt x="724" y="759"/>
                  </a:lnTo>
                  <a:lnTo>
                    <a:pt x="736" y="733"/>
                  </a:lnTo>
                  <a:lnTo>
                    <a:pt x="741" y="704"/>
                  </a:lnTo>
                  <a:lnTo>
                    <a:pt x="739" y="675"/>
                  </a:lnTo>
                  <a:lnTo>
                    <a:pt x="736" y="644"/>
                  </a:lnTo>
                  <a:lnTo>
                    <a:pt x="728" y="614"/>
                  </a:lnTo>
                  <a:lnTo>
                    <a:pt x="720" y="584"/>
                  </a:lnTo>
                  <a:lnTo>
                    <a:pt x="712" y="555"/>
                  </a:lnTo>
                  <a:lnTo>
                    <a:pt x="705" y="527"/>
                  </a:lnTo>
                  <a:lnTo>
                    <a:pt x="704" y="488"/>
                  </a:lnTo>
                  <a:lnTo>
                    <a:pt x="701" y="447"/>
                  </a:lnTo>
                  <a:lnTo>
                    <a:pt x="699" y="406"/>
                  </a:lnTo>
                  <a:lnTo>
                    <a:pt x="693" y="364"/>
                  </a:lnTo>
                  <a:lnTo>
                    <a:pt x="689" y="341"/>
                  </a:lnTo>
                  <a:lnTo>
                    <a:pt x="683" y="318"/>
                  </a:lnTo>
                  <a:lnTo>
                    <a:pt x="675" y="297"/>
                  </a:lnTo>
                  <a:lnTo>
                    <a:pt x="666" y="277"/>
                  </a:lnTo>
                  <a:lnTo>
                    <a:pt x="665" y="273"/>
                  </a:lnTo>
                  <a:lnTo>
                    <a:pt x="663" y="270"/>
                  </a:lnTo>
                  <a:lnTo>
                    <a:pt x="660" y="266"/>
                  </a:lnTo>
                  <a:lnTo>
                    <a:pt x="658" y="262"/>
                  </a:lnTo>
                  <a:lnTo>
                    <a:pt x="656" y="244"/>
                  </a:lnTo>
                  <a:lnTo>
                    <a:pt x="656" y="229"/>
                  </a:lnTo>
                  <a:lnTo>
                    <a:pt x="660" y="214"/>
                  </a:lnTo>
                  <a:lnTo>
                    <a:pt x="666" y="201"/>
                  </a:lnTo>
                  <a:lnTo>
                    <a:pt x="673" y="188"/>
                  </a:lnTo>
                  <a:lnTo>
                    <a:pt x="682" y="175"/>
                  </a:lnTo>
                  <a:lnTo>
                    <a:pt x="692" y="163"/>
                  </a:lnTo>
                  <a:lnTo>
                    <a:pt x="705" y="151"/>
                  </a:lnTo>
                  <a:lnTo>
                    <a:pt x="714" y="146"/>
                  </a:lnTo>
                  <a:lnTo>
                    <a:pt x="723" y="142"/>
                  </a:lnTo>
                  <a:lnTo>
                    <a:pt x="734" y="138"/>
                  </a:lnTo>
                  <a:lnTo>
                    <a:pt x="744" y="135"/>
                  </a:lnTo>
                  <a:lnTo>
                    <a:pt x="755" y="133"/>
                  </a:lnTo>
                  <a:lnTo>
                    <a:pt x="766" y="133"/>
                  </a:lnTo>
                  <a:lnTo>
                    <a:pt x="777" y="133"/>
                  </a:lnTo>
                  <a:lnTo>
                    <a:pt x="789" y="134"/>
                  </a:lnTo>
                  <a:lnTo>
                    <a:pt x="797" y="140"/>
                  </a:lnTo>
                  <a:lnTo>
                    <a:pt x="805" y="146"/>
                  </a:lnTo>
                  <a:lnTo>
                    <a:pt x="812" y="153"/>
                  </a:lnTo>
                  <a:lnTo>
                    <a:pt x="815" y="163"/>
                  </a:lnTo>
                  <a:lnTo>
                    <a:pt x="804" y="181"/>
                  </a:lnTo>
                  <a:lnTo>
                    <a:pt x="789" y="193"/>
                  </a:lnTo>
                  <a:lnTo>
                    <a:pt x="770" y="199"/>
                  </a:lnTo>
                  <a:lnTo>
                    <a:pt x="751" y="202"/>
                  </a:lnTo>
                  <a:lnTo>
                    <a:pt x="730" y="204"/>
                  </a:lnTo>
                  <a:lnTo>
                    <a:pt x="711" y="208"/>
                  </a:lnTo>
                  <a:lnTo>
                    <a:pt x="691" y="212"/>
                  </a:lnTo>
                  <a:lnTo>
                    <a:pt x="675" y="221"/>
                  </a:lnTo>
                  <a:lnTo>
                    <a:pt x="673" y="227"/>
                  </a:lnTo>
                  <a:lnTo>
                    <a:pt x="673" y="234"/>
                  </a:lnTo>
                  <a:lnTo>
                    <a:pt x="676" y="240"/>
                  </a:lnTo>
                  <a:lnTo>
                    <a:pt x="682" y="244"/>
                  </a:lnTo>
                  <a:lnTo>
                    <a:pt x="700" y="235"/>
                  </a:lnTo>
                  <a:lnTo>
                    <a:pt x="721" y="231"/>
                  </a:lnTo>
                  <a:lnTo>
                    <a:pt x="743" y="227"/>
                  </a:lnTo>
                  <a:lnTo>
                    <a:pt x="765" y="224"/>
                  </a:lnTo>
                  <a:lnTo>
                    <a:pt x="785" y="219"/>
                  </a:lnTo>
                  <a:lnTo>
                    <a:pt x="805" y="211"/>
                  </a:lnTo>
                  <a:lnTo>
                    <a:pt x="821" y="197"/>
                  </a:lnTo>
                  <a:lnTo>
                    <a:pt x="833" y="176"/>
                  </a:lnTo>
                  <a:lnTo>
                    <a:pt x="835" y="163"/>
                  </a:lnTo>
                  <a:lnTo>
                    <a:pt x="831" y="149"/>
                  </a:lnTo>
                  <a:lnTo>
                    <a:pt x="826" y="137"/>
                  </a:lnTo>
                  <a:lnTo>
                    <a:pt x="816" y="128"/>
                  </a:lnTo>
                  <a:lnTo>
                    <a:pt x="810" y="123"/>
                  </a:lnTo>
                  <a:lnTo>
                    <a:pt x="802" y="119"/>
                  </a:lnTo>
                  <a:lnTo>
                    <a:pt x="793" y="115"/>
                  </a:lnTo>
                  <a:lnTo>
                    <a:pt x="785" y="113"/>
                  </a:lnTo>
                  <a:lnTo>
                    <a:pt x="776" y="112"/>
                  </a:lnTo>
                  <a:lnTo>
                    <a:pt x="768" y="112"/>
                  </a:lnTo>
                  <a:lnTo>
                    <a:pt x="760" y="112"/>
                  </a:lnTo>
                  <a:lnTo>
                    <a:pt x="752" y="113"/>
                  </a:lnTo>
                  <a:lnTo>
                    <a:pt x="737" y="115"/>
                  </a:lnTo>
                  <a:lnTo>
                    <a:pt x="723" y="120"/>
                  </a:lnTo>
                  <a:lnTo>
                    <a:pt x="709" y="126"/>
                  </a:lnTo>
                  <a:lnTo>
                    <a:pt x="697" y="133"/>
                  </a:lnTo>
                  <a:lnTo>
                    <a:pt x="685" y="141"/>
                  </a:lnTo>
                  <a:lnTo>
                    <a:pt x="675" y="151"/>
                  </a:lnTo>
                  <a:lnTo>
                    <a:pt x="665" y="163"/>
                  </a:lnTo>
                  <a:lnTo>
                    <a:pt x="655" y="176"/>
                  </a:lnTo>
                  <a:lnTo>
                    <a:pt x="653" y="160"/>
                  </a:lnTo>
                  <a:lnTo>
                    <a:pt x="651" y="141"/>
                  </a:lnTo>
                  <a:lnTo>
                    <a:pt x="647" y="122"/>
                  </a:lnTo>
                  <a:lnTo>
                    <a:pt x="643" y="106"/>
                  </a:lnTo>
                  <a:lnTo>
                    <a:pt x="622" y="126"/>
                  </a:lnTo>
                  <a:close/>
                </a:path>
              </a:pathLst>
            </a:custGeom>
            <a:solidFill>
              <a:srgbClr val="597C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2639" y="1981"/>
              <a:ext cx="331" cy="564"/>
            </a:xfrm>
            <a:custGeom>
              <a:avLst/>
              <a:gdLst>
                <a:gd name="T0" fmla="*/ 201 w 662"/>
                <a:gd name="T1" fmla="*/ 33 h 1127"/>
                <a:gd name="T2" fmla="*/ 194 w 662"/>
                <a:gd name="T3" fmla="*/ 45 h 1127"/>
                <a:gd name="T4" fmla="*/ 172 w 662"/>
                <a:gd name="T5" fmla="*/ 33 h 1127"/>
                <a:gd name="T6" fmla="*/ 148 w 662"/>
                <a:gd name="T7" fmla="*/ 27 h 1127"/>
                <a:gd name="T8" fmla="*/ 129 w 662"/>
                <a:gd name="T9" fmla="*/ 36 h 1127"/>
                <a:gd name="T10" fmla="*/ 116 w 662"/>
                <a:gd name="T11" fmla="*/ 49 h 1127"/>
                <a:gd name="T12" fmla="*/ 104 w 662"/>
                <a:gd name="T13" fmla="*/ 64 h 1127"/>
                <a:gd name="T14" fmla="*/ 98 w 662"/>
                <a:gd name="T15" fmla="*/ 121 h 1127"/>
                <a:gd name="T16" fmla="*/ 83 w 662"/>
                <a:gd name="T17" fmla="*/ 175 h 1127"/>
                <a:gd name="T18" fmla="*/ 54 w 662"/>
                <a:gd name="T19" fmla="*/ 226 h 1127"/>
                <a:gd name="T20" fmla="*/ 73 w 662"/>
                <a:gd name="T21" fmla="*/ 287 h 1127"/>
                <a:gd name="T22" fmla="*/ 55 w 662"/>
                <a:gd name="T23" fmla="*/ 395 h 1127"/>
                <a:gd name="T24" fmla="*/ 95 w 662"/>
                <a:gd name="T25" fmla="*/ 608 h 1127"/>
                <a:gd name="T26" fmla="*/ 132 w 662"/>
                <a:gd name="T27" fmla="*/ 744 h 1127"/>
                <a:gd name="T28" fmla="*/ 175 w 662"/>
                <a:gd name="T29" fmla="*/ 878 h 1127"/>
                <a:gd name="T30" fmla="*/ 179 w 662"/>
                <a:gd name="T31" fmla="*/ 957 h 1127"/>
                <a:gd name="T32" fmla="*/ 194 w 662"/>
                <a:gd name="T33" fmla="*/ 992 h 1127"/>
                <a:gd name="T34" fmla="*/ 240 w 662"/>
                <a:gd name="T35" fmla="*/ 1025 h 1127"/>
                <a:gd name="T36" fmla="*/ 311 w 662"/>
                <a:gd name="T37" fmla="*/ 1054 h 1127"/>
                <a:gd name="T38" fmla="*/ 370 w 662"/>
                <a:gd name="T39" fmla="*/ 1071 h 1127"/>
                <a:gd name="T40" fmla="*/ 423 w 662"/>
                <a:gd name="T41" fmla="*/ 1077 h 1127"/>
                <a:gd name="T42" fmla="*/ 473 w 662"/>
                <a:gd name="T43" fmla="*/ 1072 h 1127"/>
                <a:gd name="T44" fmla="*/ 524 w 662"/>
                <a:gd name="T45" fmla="*/ 1056 h 1127"/>
                <a:gd name="T46" fmla="*/ 579 w 662"/>
                <a:gd name="T47" fmla="*/ 1029 h 1127"/>
                <a:gd name="T48" fmla="*/ 618 w 662"/>
                <a:gd name="T49" fmla="*/ 985 h 1127"/>
                <a:gd name="T50" fmla="*/ 642 w 662"/>
                <a:gd name="T51" fmla="*/ 934 h 1127"/>
                <a:gd name="T52" fmla="*/ 659 w 662"/>
                <a:gd name="T53" fmla="*/ 943 h 1127"/>
                <a:gd name="T54" fmla="*/ 647 w 662"/>
                <a:gd name="T55" fmla="*/ 1003 h 1127"/>
                <a:gd name="T56" fmla="*/ 592 w 662"/>
                <a:gd name="T57" fmla="*/ 1067 h 1127"/>
                <a:gd name="T58" fmla="*/ 521 w 662"/>
                <a:gd name="T59" fmla="*/ 1110 h 1127"/>
                <a:gd name="T60" fmla="*/ 448 w 662"/>
                <a:gd name="T61" fmla="*/ 1124 h 1127"/>
                <a:gd name="T62" fmla="*/ 375 w 662"/>
                <a:gd name="T63" fmla="*/ 1125 h 1127"/>
                <a:gd name="T64" fmla="*/ 304 w 662"/>
                <a:gd name="T65" fmla="*/ 1113 h 1127"/>
                <a:gd name="T66" fmla="*/ 237 w 662"/>
                <a:gd name="T67" fmla="*/ 1089 h 1127"/>
                <a:gd name="T68" fmla="*/ 174 w 662"/>
                <a:gd name="T69" fmla="*/ 1053 h 1127"/>
                <a:gd name="T70" fmla="*/ 119 w 662"/>
                <a:gd name="T71" fmla="*/ 978 h 1127"/>
                <a:gd name="T72" fmla="*/ 95 w 662"/>
                <a:gd name="T73" fmla="*/ 871 h 1127"/>
                <a:gd name="T74" fmla="*/ 84 w 662"/>
                <a:gd name="T75" fmla="*/ 761 h 1127"/>
                <a:gd name="T76" fmla="*/ 39 w 662"/>
                <a:gd name="T77" fmla="*/ 628 h 1127"/>
                <a:gd name="T78" fmla="*/ 18 w 662"/>
                <a:gd name="T79" fmla="*/ 484 h 1127"/>
                <a:gd name="T80" fmla="*/ 9 w 662"/>
                <a:gd name="T81" fmla="*/ 362 h 1127"/>
                <a:gd name="T82" fmla="*/ 14 w 662"/>
                <a:gd name="T83" fmla="*/ 271 h 1127"/>
                <a:gd name="T84" fmla="*/ 18 w 662"/>
                <a:gd name="T85" fmla="*/ 180 h 1127"/>
                <a:gd name="T86" fmla="*/ 62 w 662"/>
                <a:gd name="T87" fmla="*/ 116 h 1127"/>
                <a:gd name="T88" fmla="*/ 75 w 662"/>
                <a:gd name="T89" fmla="*/ 47 h 1127"/>
                <a:gd name="T90" fmla="*/ 119 w 662"/>
                <a:gd name="T91" fmla="*/ 1 h 1127"/>
                <a:gd name="T92" fmla="*/ 148 w 662"/>
                <a:gd name="T93" fmla="*/ 0 h 1127"/>
                <a:gd name="T94" fmla="*/ 175 w 662"/>
                <a:gd name="T95" fmla="*/ 7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2" h="1127">
                  <a:moveTo>
                    <a:pt x="190" y="17"/>
                  </a:moveTo>
                  <a:lnTo>
                    <a:pt x="193" y="25"/>
                  </a:lnTo>
                  <a:lnTo>
                    <a:pt x="201" y="33"/>
                  </a:lnTo>
                  <a:lnTo>
                    <a:pt x="207" y="40"/>
                  </a:lnTo>
                  <a:lnTo>
                    <a:pt x="202" y="47"/>
                  </a:lnTo>
                  <a:lnTo>
                    <a:pt x="194" y="45"/>
                  </a:lnTo>
                  <a:lnTo>
                    <a:pt x="187" y="41"/>
                  </a:lnTo>
                  <a:lnTo>
                    <a:pt x="179" y="38"/>
                  </a:lnTo>
                  <a:lnTo>
                    <a:pt x="172" y="33"/>
                  </a:lnTo>
                  <a:lnTo>
                    <a:pt x="164" y="30"/>
                  </a:lnTo>
                  <a:lnTo>
                    <a:pt x="156" y="27"/>
                  </a:lnTo>
                  <a:lnTo>
                    <a:pt x="148" y="27"/>
                  </a:lnTo>
                  <a:lnTo>
                    <a:pt x="140" y="30"/>
                  </a:lnTo>
                  <a:lnTo>
                    <a:pt x="134" y="32"/>
                  </a:lnTo>
                  <a:lnTo>
                    <a:pt x="129" y="36"/>
                  </a:lnTo>
                  <a:lnTo>
                    <a:pt x="124" y="40"/>
                  </a:lnTo>
                  <a:lnTo>
                    <a:pt x="119" y="44"/>
                  </a:lnTo>
                  <a:lnTo>
                    <a:pt x="116" y="49"/>
                  </a:lnTo>
                  <a:lnTo>
                    <a:pt x="113" y="54"/>
                  </a:lnTo>
                  <a:lnTo>
                    <a:pt x="108" y="59"/>
                  </a:lnTo>
                  <a:lnTo>
                    <a:pt x="104" y="64"/>
                  </a:lnTo>
                  <a:lnTo>
                    <a:pt x="102" y="83"/>
                  </a:lnTo>
                  <a:lnTo>
                    <a:pt x="100" y="102"/>
                  </a:lnTo>
                  <a:lnTo>
                    <a:pt x="98" y="121"/>
                  </a:lnTo>
                  <a:lnTo>
                    <a:pt x="94" y="139"/>
                  </a:lnTo>
                  <a:lnTo>
                    <a:pt x="90" y="158"/>
                  </a:lnTo>
                  <a:lnTo>
                    <a:pt x="83" y="175"/>
                  </a:lnTo>
                  <a:lnTo>
                    <a:pt x="72" y="191"/>
                  </a:lnTo>
                  <a:lnTo>
                    <a:pt x="58" y="205"/>
                  </a:lnTo>
                  <a:lnTo>
                    <a:pt x="54" y="226"/>
                  </a:lnTo>
                  <a:lnTo>
                    <a:pt x="56" y="248"/>
                  </a:lnTo>
                  <a:lnTo>
                    <a:pt x="64" y="268"/>
                  </a:lnTo>
                  <a:lnTo>
                    <a:pt x="73" y="287"/>
                  </a:lnTo>
                  <a:lnTo>
                    <a:pt x="66" y="324"/>
                  </a:lnTo>
                  <a:lnTo>
                    <a:pt x="58" y="359"/>
                  </a:lnTo>
                  <a:lnTo>
                    <a:pt x="55" y="395"/>
                  </a:lnTo>
                  <a:lnTo>
                    <a:pt x="61" y="433"/>
                  </a:lnTo>
                  <a:lnTo>
                    <a:pt x="96" y="557"/>
                  </a:lnTo>
                  <a:lnTo>
                    <a:pt x="95" y="608"/>
                  </a:lnTo>
                  <a:lnTo>
                    <a:pt x="102" y="655"/>
                  </a:lnTo>
                  <a:lnTo>
                    <a:pt x="116" y="700"/>
                  </a:lnTo>
                  <a:lnTo>
                    <a:pt x="132" y="744"/>
                  </a:lnTo>
                  <a:lnTo>
                    <a:pt x="149" y="787"/>
                  </a:lnTo>
                  <a:lnTo>
                    <a:pt x="164" y="832"/>
                  </a:lnTo>
                  <a:lnTo>
                    <a:pt x="175" y="878"/>
                  </a:lnTo>
                  <a:lnTo>
                    <a:pt x="177" y="928"/>
                  </a:lnTo>
                  <a:lnTo>
                    <a:pt x="178" y="943"/>
                  </a:lnTo>
                  <a:lnTo>
                    <a:pt x="179" y="957"/>
                  </a:lnTo>
                  <a:lnTo>
                    <a:pt x="182" y="969"/>
                  </a:lnTo>
                  <a:lnTo>
                    <a:pt x="186" y="980"/>
                  </a:lnTo>
                  <a:lnTo>
                    <a:pt x="194" y="992"/>
                  </a:lnTo>
                  <a:lnTo>
                    <a:pt x="205" y="1003"/>
                  </a:lnTo>
                  <a:lnTo>
                    <a:pt x="221" y="1014"/>
                  </a:lnTo>
                  <a:lnTo>
                    <a:pt x="240" y="1025"/>
                  </a:lnTo>
                  <a:lnTo>
                    <a:pt x="266" y="1036"/>
                  </a:lnTo>
                  <a:lnTo>
                    <a:pt x="289" y="1046"/>
                  </a:lnTo>
                  <a:lnTo>
                    <a:pt x="311" y="1054"/>
                  </a:lnTo>
                  <a:lnTo>
                    <a:pt x="331" y="1061"/>
                  </a:lnTo>
                  <a:lnTo>
                    <a:pt x="351" y="1067"/>
                  </a:lnTo>
                  <a:lnTo>
                    <a:pt x="370" y="1071"/>
                  </a:lnTo>
                  <a:lnTo>
                    <a:pt x="389" y="1075"/>
                  </a:lnTo>
                  <a:lnTo>
                    <a:pt x="406" y="1076"/>
                  </a:lnTo>
                  <a:lnTo>
                    <a:pt x="423" y="1077"/>
                  </a:lnTo>
                  <a:lnTo>
                    <a:pt x="440" y="1077"/>
                  </a:lnTo>
                  <a:lnTo>
                    <a:pt x="457" y="1075"/>
                  </a:lnTo>
                  <a:lnTo>
                    <a:pt x="473" y="1072"/>
                  </a:lnTo>
                  <a:lnTo>
                    <a:pt x="489" y="1068"/>
                  </a:lnTo>
                  <a:lnTo>
                    <a:pt x="506" y="1063"/>
                  </a:lnTo>
                  <a:lnTo>
                    <a:pt x="524" y="1056"/>
                  </a:lnTo>
                  <a:lnTo>
                    <a:pt x="542" y="1049"/>
                  </a:lnTo>
                  <a:lnTo>
                    <a:pt x="562" y="1040"/>
                  </a:lnTo>
                  <a:lnTo>
                    <a:pt x="579" y="1029"/>
                  </a:lnTo>
                  <a:lnTo>
                    <a:pt x="594" y="1016"/>
                  </a:lnTo>
                  <a:lnTo>
                    <a:pt x="608" y="1001"/>
                  </a:lnTo>
                  <a:lnTo>
                    <a:pt x="618" y="985"/>
                  </a:lnTo>
                  <a:lnTo>
                    <a:pt x="628" y="969"/>
                  </a:lnTo>
                  <a:lnTo>
                    <a:pt x="635" y="951"/>
                  </a:lnTo>
                  <a:lnTo>
                    <a:pt x="642" y="934"/>
                  </a:lnTo>
                  <a:lnTo>
                    <a:pt x="650" y="933"/>
                  </a:lnTo>
                  <a:lnTo>
                    <a:pt x="656" y="937"/>
                  </a:lnTo>
                  <a:lnTo>
                    <a:pt x="659" y="943"/>
                  </a:lnTo>
                  <a:lnTo>
                    <a:pt x="662" y="950"/>
                  </a:lnTo>
                  <a:lnTo>
                    <a:pt x="657" y="978"/>
                  </a:lnTo>
                  <a:lnTo>
                    <a:pt x="647" y="1003"/>
                  </a:lnTo>
                  <a:lnTo>
                    <a:pt x="632" y="1026"/>
                  </a:lnTo>
                  <a:lnTo>
                    <a:pt x="613" y="1047"/>
                  </a:lnTo>
                  <a:lnTo>
                    <a:pt x="592" y="1067"/>
                  </a:lnTo>
                  <a:lnTo>
                    <a:pt x="569" y="1083"/>
                  </a:lnTo>
                  <a:lnTo>
                    <a:pt x="544" y="1098"/>
                  </a:lnTo>
                  <a:lnTo>
                    <a:pt x="521" y="1110"/>
                  </a:lnTo>
                  <a:lnTo>
                    <a:pt x="497" y="1116"/>
                  </a:lnTo>
                  <a:lnTo>
                    <a:pt x="472" y="1122"/>
                  </a:lnTo>
                  <a:lnTo>
                    <a:pt x="448" y="1124"/>
                  </a:lnTo>
                  <a:lnTo>
                    <a:pt x="423" y="1127"/>
                  </a:lnTo>
                  <a:lnTo>
                    <a:pt x="399" y="1127"/>
                  </a:lnTo>
                  <a:lnTo>
                    <a:pt x="375" y="1125"/>
                  </a:lnTo>
                  <a:lnTo>
                    <a:pt x="351" y="1122"/>
                  </a:lnTo>
                  <a:lnTo>
                    <a:pt x="328" y="1117"/>
                  </a:lnTo>
                  <a:lnTo>
                    <a:pt x="304" y="1113"/>
                  </a:lnTo>
                  <a:lnTo>
                    <a:pt x="281" y="1106"/>
                  </a:lnTo>
                  <a:lnTo>
                    <a:pt x="259" y="1098"/>
                  </a:lnTo>
                  <a:lnTo>
                    <a:pt x="237" y="1089"/>
                  </a:lnTo>
                  <a:lnTo>
                    <a:pt x="215" y="1077"/>
                  </a:lnTo>
                  <a:lnTo>
                    <a:pt x="194" y="1066"/>
                  </a:lnTo>
                  <a:lnTo>
                    <a:pt x="174" y="1053"/>
                  </a:lnTo>
                  <a:lnTo>
                    <a:pt x="154" y="1039"/>
                  </a:lnTo>
                  <a:lnTo>
                    <a:pt x="134" y="1010"/>
                  </a:lnTo>
                  <a:lnTo>
                    <a:pt x="119" y="978"/>
                  </a:lnTo>
                  <a:lnTo>
                    <a:pt x="108" y="943"/>
                  </a:lnTo>
                  <a:lnTo>
                    <a:pt x="101" y="908"/>
                  </a:lnTo>
                  <a:lnTo>
                    <a:pt x="95" y="871"/>
                  </a:lnTo>
                  <a:lnTo>
                    <a:pt x="92" y="834"/>
                  </a:lnTo>
                  <a:lnTo>
                    <a:pt x="88" y="797"/>
                  </a:lnTo>
                  <a:lnTo>
                    <a:pt x="84" y="761"/>
                  </a:lnTo>
                  <a:lnTo>
                    <a:pt x="64" y="719"/>
                  </a:lnTo>
                  <a:lnTo>
                    <a:pt x="50" y="675"/>
                  </a:lnTo>
                  <a:lnTo>
                    <a:pt x="39" y="628"/>
                  </a:lnTo>
                  <a:lnTo>
                    <a:pt x="32" y="581"/>
                  </a:lnTo>
                  <a:lnTo>
                    <a:pt x="25" y="532"/>
                  </a:lnTo>
                  <a:lnTo>
                    <a:pt x="18" y="484"/>
                  </a:lnTo>
                  <a:lnTo>
                    <a:pt x="10" y="436"/>
                  </a:lnTo>
                  <a:lnTo>
                    <a:pt x="0" y="390"/>
                  </a:lnTo>
                  <a:lnTo>
                    <a:pt x="9" y="362"/>
                  </a:lnTo>
                  <a:lnTo>
                    <a:pt x="14" y="332"/>
                  </a:lnTo>
                  <a:lnTo>
                    <a:pt x="14" y="302"/>
                  </a:lnTo>
                  <a:lnTo>
                    <a:pt x="14" y="271"/>
                  </a:lnTo>
                  <a:lnTo>
                    <a:pt x="12" y="239"/>
                  </a:lnTo>
                  <a:lnTo>
                    <a:pt x="14" y="210"/>
                  </a:lnTo>
                  <a:lnTo>
                    <a:pt x="18" y="180"/>
                  </a:lnTo>
                  <a:lnTo>
                    <a:pt x="28" y="151"/>
                  </a:lnTo>
                  <a:lnTo>
                    <a:pt x="49" y="136"/>
                  </a:lnTo>
                  <a:lnTo>
                    <a:pt x="62" y="116"/>
                  </a:lnTo>
                  <a:lnTo>
                    <a:pt x="68" y="93"/>
                  </a:lnTo>
                  <a:lnTo>
                    <a:pt x="71" y="70"/>
                  </a:lnTo>
                  <a:lnTo>
                    <a:pt x="75" y="47"/>
                  </a:lnTo>
                  <a:lnTo>
                    <a:pt x="81" y="27"/>
                  </a:lnTo>
                  <a:lnTo>
                    <a:pt x="95" y="11"/>
                  </a:lnTo>
                  <a:lnTo>
                    <a:pt x="119" y="1"/>
                  </a:lnTo>
                  <a:lnTo>
                    <a:pt x="130" y="0"/>
                  </a:lnTo>
                  <a:lnTo>
                    <a:pt x="139" y="0"/>
                  </a:lnTo>
                  <a:lnTo>
                    <a:pt x="148" y="0"/>
                  </a:lnTo>
                  <a:lnTo>
                    <a:pt x="157" y="1"/>
                  </a:lnTo>
                  <a:lnTo>
                    <a:pt x="167" y="3"/>
                  </a:lnTo>
                  <a:lnTo>
                    <a:pt x="175" y="7"/>
                  </a:lnTo>
                  <a:lnTo>
                    <a:pt x="183" y="11"/>
                  </a:lnTo>
                  <a:lnTo>
                    <a:pt x="190" y="17"/>
                  </a:lnTo>
                  <a:close/>
                </a:path>
              </a:pathLst>
            </a:custGeom>
            <a:solidFill>
              <a:srgbClr val="597C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2802" y="2185"/>
              <a:ext cx="79" cy="150"/>
            </a:xfrm>
            <a:custGeom>
              <a:avLst/>
              <a:gdLst>
                <a:gd name="T0" fmla="*/ 13 w 158"/>
                <a:gd name="T1" fmla="*/ 3 h 299"/>
                <a:gd name="T2" fmla="*/ 15 w 158"/>
                <a:gd name="T3" fmla="*/ 42 h 299"/>
                <a:gd name="T4" fmla="*/ 22 w 158"/>
                <a:gd name="T5" fmla="*/ 80 h 299"/>
                <a:gd name="T6" fmla="*/ 34 w 158"/>
                <a:gd name="T7" fmla="*/ 116 h 299"/>
                <a:gd name="T8" fmla="*/ 50 w 158"/>
                <a:gd name="T9" fmla="*/ 148 h 299"/>
                <a:gd name="T10" fmla="*/ 69 w 158"/>
                <a:gd name="T11" fmla="*/ 179 h 299"/>
                <a:gd name="T12" fmla="*/ 94 w 158"/>
                <a:gd name="T13" fmla="*/ 208 h 299"/>
                <a:gd name="T14" fmla="*/ 122 w 158"/>
                <a:gd name="T15" fmla="*/ 233 h 299"/>
                <a:gd name="T16" fmla="*/ 155 w 158"/>
                <a:gd name="T17" fmla="*/ 256 h 299"/>
                <a:gd name="T18" fmla="*/ 158 w 158"/>
                <a:gd name="T19" fmla="*/ 268 h 299"/>
                <a:gd name="T20" fmla="*/ 155 w 158"/>
                <a:gd name="T21" fmla="*/ 278 h 299"/>
                <a:gd name="T22" fmla="*/ 149 w 158"/>
                <a:gd name="T23" fmla="*/ 289 h 299"/>
                <a:gd name="T24" fmla="*/ 145 w 158"/>
                <a:gd name="T25" fmla="*/ 299 h 299"/>
                <a:gd name="T26" fmla="*/ 137 w 158"/>
                <a:gd name="T27" fmla="*/ 299 h 299"/>
                <a:gd name="T28" fmla="*/ 129 w 158"/>
                <a:gd name="T29" fmla="*/ 297 h 299"/>
                <a:gd name="T30" fmla="*/ 122 w 158"/>
                <a:gd name="T31" fmla="*/ 293 h 299"/>
                <a:gd name="T32" fmla="*/ 114 w 158"/>
                <a:gd name="T33" fmla="*/ 288 h 299"/>
                <a:gd name="T34" fmla="*/ 107 w 158"/>
                <a:gd name="T35" fmla="*/ 282 h 299"/>
                <a:gd name="T36" fmla="*/ 101 w 158"/>
                <a:gd name="T37" fmla="*/ 276 h 299"/>
                <a:gd name="T38" fmla="*/ 94 w 158"/>
                <a:gd name="T39" fmla="*/ 270 h 299"/>
                <a:gd name="T40" fmla="*/ 87 w 158"/>
                <a:gd name="T41" fmla="*/ 266 h 299"/>
                <a:gd name="T42" fmla="*/ 64 w 158"/>
                <a:gd name="T43" fmla="*/ 238 h 299"/>
                <a:gd name="T44" fmla="*/ 44 w 158"/>
                <a:gd name="T45" fmla="*/ 208 h 299"/>
                <a:gd name="T46" fmla="*/ 28 w 158"/>
                <a:gd name="T47" fmla="*/ 176 h 299"/>
                <a:gd name="T48" fmla="*/ 15 w 158"/>
                <a:gd name="T49" fmla="*/ 142 h 299"/>
                <a:gd name="T50" fmla="*/ 7 w 158"/>
                <a:gd name="T51" fmla="*/ 109 h 299"/>
                <a:gd name="T52" fmla="*/ 2 w 158"/>
                <a:gd name="T53" fmla="*/ 73 h 299"/>
                <a:gd name="T54" fmla="*/ 0 w 158"/>
                <a:gd name="T55" fmla="*/ 36 h 299"/>
                <a:gd name="T56" fmla="*/ 3 w 158"/>
                <a:gd name="T57" fmla="*/ 0 h 299"/>
                <a:gd name="T58" fmla="*/ 13 w 158"/>
                <a:gd name="T59"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299">
                  <a:moveTo>
                    <a:pt x="13" y="3"/>
                  </a:moveTo>
                  <a:lnTo>
                    <a:pt x="15" y="42"/>
                  </a:lnTo>
                  <a:lnTo>
                    <a:pt x="22" y="80"/>
                  </a:lnTo>
                  <a:lnTo>
                    <a:pt x="34" y="116"/>
                  </a:lnTo>
                  <a:lnTo>
                    <a:pt x="50" y="148"/>
                  </a:lnTo>
                  <a:lnTo>
                    <a:pt x="69" y="179"/>
                  </a:lnTo>
                  <a:lnTo>
                    <a:pt x="94" y="208"/>
                  </a:lnTo>
                  <a:lnTo>
                    <a:pt x="122" y="233"/>
                  </a:lnTo>
                  <a:lnTo>
                    <a:pt x="155" y="256"/>
                  </a:lnTo>
                  <a:lnTo>
                    <a:pt x="158" y="268"/>
                  </a:lnTo>
                  <a:lnTo>
                    <a:pt x="155" y="278"/>
                  </a:lnTo>
                  <a:lnTo>
                    <a:pt x="149" y="289"/>
                  </a:lnTo>
                  <a:lnTo>
                    <a:pt x="145" y="299"/>
                  </a:lnTo>
                  <a:lnTo>
                    <a:pt x="137" y="299"/>
                  </a:lnTo>
                  <a:lnTo>
                    <a:pt x="129" y="297"/>
                  </a:lnTo>
                  <a:lnTo>
                    <a:pt x="122" y="293"/>
                  </a:lnTo>
                  <a:lnTo>
                    <a:pt x="114" y="288"/>
                  </a:lnTo>
                  <a:lnTo>
                    <a:pt x="107" y="282"/>
                  </a:lnTo>
                  <a:lnTo>
                    <a:pt x="101" y="276"/>
                  </a:lnTo>
                  <a:lnTo>
                    <a:pt x="94" y="270"/>
                  </a:lnTo>
                  <a:lnTo>
                    <a:pt x="87" y="266"/>
                  </a:lnTo>
                  <a:lnTo>
                    <a:pt x="64" y="238"/>
                  </a:lnTo>
                  <a:lnTo>
                    <a:pt x="44" y="208"/>
                  </a:lnTo>
                  <a:lnTo>
                    <a:pt x="28" y="176"/>
                  </a:lnTo>
                  <a:lnTo>
                    <a:pt x="15" y="142"/>
                  </a:lnTo>
                  <a:lnTo>
                    <a:pt x="7" y="109"/>
                  </a:lnTo>
                  <a:lnTo>
                    <a:pt x="2" y="73"/>
                  </a:lnTo>
                  <a:lnTo>
                    <a:pt x="0" y="36"/>
                  </a:lnTo>
                  <a:lnTo>
                    <a:pt x="3" y="0"/>
                  </a:lnTo>
                  <a:lnTo>
                    <a:pt x="13" y="3"/>
                  </a:lnTo>
                  <a:close/>
                </a:path>
              </a:pathLst>
            </a:custGeom>
            <a:solidFill>
              <a:srgbClr val="597C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2723" y="2336"/>
              <a:ext cx="123" cy="45"/>
            </a:xfrm>
            <a:custGeom>
              <a:avLst/>
              <a:gdLst>
                <a:gd name="T0" fmla="*/ 109 w 245"/>
                <a:gd name="T1" fmla="*/ 50 h 90"/>
                <a:gd name="T2" fmla="*/ 128 w 245"/>
                <a:gd name="T3" fmla="*/ 49 h 90"/>
                <a:gd name="T4" fmla="*/ 144 w 245"/>
                <a:gd name="T5" fmla="*/ 43 h 90"/>
                <a:gd name="T6" fmla="*/ 159 w 245"/>
                <a:gd name="T7" fmla="*/ 36 h 90"/>
                <a:gd name="T8" fmla="*/ 174 w 245"/>
                <a:gd name="T9" fmla="*/ 27 h 90"/>
                <a:gd name="T10" fmla="*/ 189 w 245"/>
                <a:gd name="T11" fmla="*/ 19 h 90"/>
                <a:gd name="T12" fmla="*/ 205 w 245"/>
                <a:gd name="T13" fmla="*/ 12 h 90"/>
                <a:gd name="T14" fmla="*/ 221 w 245"/>
                <a:gd name="T15" fmla="*/ 8 h 90"/>
                <a:gd name="T16" fmla="*/ 238 w 245"/>
                <a:gd name="T17" fmla="*/ 8 h 90"/>
                <a:gd name="T18" fmla="*/ 240 w 245"/>
                <a:gd name="T19" fmla="*/ 12 h 90"/>
                <a:gd name="T20" fmla="*/ 244 w 245"/>
                <a:gd name="T21" fmla="*/ 15 h 90"/>
                <a:gd name="T22" fmla="*/ 245 w 245"/>
                <a:gd name="T23" fmla="*/ 19 h 90"/>
                <a:gd name="T24" fmla="*/ 245 w 245"/>
                <a:gd name="T25" fmla="*/ 22 h 90"/>
                <a:gd name="T26" fmla="*/ 229 w 245"/>
                <a:gd name="T27" fmla="*/ 34 h 90"/>
                <a:gd name="T28" fmla="*/ 213 w 245"/>
                <a:gd name="T29" fmla="*/ 48 h 90"/>
                <a:gd name="T30" fmla="*/ 198 w 245"/>
                <a:gd name="T31" fmla="*/ 60 h 90"/>
                <a:gd name="T32" fmla="*/ 182 w 245"/>
                <a:gd name="T33" fmla="*/ 73 h 90"/>
                <a:gd name="T34" fmla="*/ 164 w 245"/>
                <a:gd name="T35" fmla="*/ 83 h 90"/>
                <a:gd name="T36" fmla="*/ 146 w 245"/>
                <a:gd name="T37" fmla="*/ 89 h 90"/>
                <a:gd name="T38" fmla="*/ 125 w 245"/>
                <a:gd name="T39" fmla="*/ 90 h 90"/>
                <a:gd name="T40" fmla="*/ 102 w 245"/>
                <a:gd name="T41" fmla="*/ 86 h 90"/>
                <a:gd name="T42" fmla="*/ 88 w 245"/>
                <a:gd name="T43" fmla="*/ 80 h 90"/>
                <a:gd name="T44" fmla="*/ 76 w 245"/>
                <a:gd name="T45" fmla="*/ 74 h 90"/>
                <a:gd name="T46" fmla="*/ 62 w 245"/>
                <a:gd name="T47" fmla="*/ 66 h 90"/>
                <a:gd name="T48" fmla="*/ 49 w 245"/>
                <a:gd name="T49" fmla="*/ 58 h 90"/>
                <a:gd name="T50" fmla="*/ 37 w 245"/>
                <a:gd name="T51" fmla="*/ 50 h 90"/>
                <a:gd name="T52" fmla="*/ 25 w 245"/>
                <a:gd name="T53" fmla="*/ 40 h 90"/>
                <a:gd name="T54" fmla="*/ 14 w 245"/>
                <a:gd name="T55" fmla="*/ 29 h 90"/>
                <a:gd name="T56" fmla="*/ 3 w 245"/>
                <a:gd name="T57" fmla="*/ 18 h 90"/>
                <a:gd name="T58" fmla="*/ 0 w 245"/>
                <a:gd name="T59" fmla="*/ 13 h 90"/>
                <a:gd name="T60" fmla="*/ 0 w 245"/>
                <a:gd name="T61" fmla="*/ 7 h 90"/>
                <a:gd name="T62" fmla="*/ 3 w 245"/>
                <a:gd name="T63" fmla="*/ 3 h 90"/>
                <a:gd name="T64" fmla="*/ 8 w 245"/>
                <a:gd name="T65" fmla="*/ 0 h 90"/>
                <a:gd name="T66" fmla="*/ 19 w 245"/>
                <a:gd name="T67" fmla="*/ 8 h 90"/>
                <a:gd name="T68" fmla="*/ 31 w 245"/>
                <a:gd name="T69" fmla="*/ 18 h 90"/>
                <a:gd name="T70" fmla="*/ 42 w 245"/>
                <a:gd name="T71" fmla="*/ 27 h 90"/>
                <a:gd name="T72" fmla="*/ 55 w 245"/>
                <a:gd name="T73" fmla="*/ 35 h 90"/>
                <a:gd name="T74" fmla="*/ 67 w 245"/>
                <a:gd name="T75" fmla="*/ 43 h 90"/>
                <a:gd name="T76" fmla="*/ 80 w 245"/>
                <a:gd name="T77" fmla="*/ 49 h 90"/>
                <a:gd name="T78" fmla="*/ 94 w 245"/>
                <a:gd name="T79" fmla="*/ 51 h 90"/>
                <a:gd name="T80" fmla="*/ 109 w 245"/>
                <a:gd name="T81"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 h="90">
                  <a:moveTo>
                    <a:pt x="109" y="50"/>
                  </a:moveTo>
                  <a:lnTo>
                    <a:pt x="128" y="49"/>
                  </a:lnTo>
                  <a:lnTo>
                    <a:pt x="144" y="43"/>
                  </a:lnTo>
                  <a:lnTo>
                    <a:pt x="159" y="36"/>
                  </a:lnTo>
                  <a:lnTo>
                    <a:pt x="174" y="27"/>
                  </a:lnTo>
                  <a:lnTo>
                    <a:pt x="189" y="19"/>
                  </a:lnTo>
                  <a:lnTo>
                    <a:pt x="205" y="12"/>
                  </a:lnTo>
                  <a:lnTo>
                    <a:pt x="221" y="8"/>
                  </a:lnTo>
                  <a:lnTo>
                    <a:pt x="238" y="8"/>
                  </a:lnTo>
                  <a:lnTo>
                    <a:pt x="240" y="12"/>
                  </a:lnTo>
                  <a:lnTo>
                    <a:pt x="244" y="15"/>
                  </a:lnTo>
                  <a:lnTo>
                    <a:pt x="245" y="19"/>
                  </a:lnTo>
                  <a:lnTo>
                    <a:pt x="245" y="22"/>
                  </a:lnTo>
                  <a:lnTo>
                    <a:pt x="229" y="34"/>
                  </a:lnTo>
                  <a:lnTo>
                    <a:pt x="213" y="48"/>
                  </a:lnTo>
                  <a:lnTo>
                    <a:pt x="198" y="60"/>
                  </a:lnTo>
                  <a:lnTo>
                    <a:pt x="182" y="73"/>
                  </a:lnTo>
                  <a:lnTo>
                    <a:pt x="164" y="83"/>
                  </a:lnTo>
                  <a:lnTo>
                    <a:pt x="146" y="89"/>
                  </a:lnTo>
                  <a:lnTo>
                    <a:pt x="125" y="90"/>
                  </a:lnTo>
                  <a:lnTo>
                    <a:pt x="102" y="86"/>
                  </a:lnTo>
                  <a:lnTo>
                    <a:pt x="88" y="80"/>
                  </a:lnTo>
                  <a:lnTo>
                    <a:pt x="76" y="74"/>
                  </a:lnTo>
                  <a:lnTo>
                    <a:pt x="62" y="66"/>
                  </a:lnTo>
                  <a:lnTo>
                    <a:pt x="49" y="58"/>
                  </a:lnTo>
                  <a:lnTo>
                    <a:pt x="37" y="50"/>
                  </a:lnTo>
                  <a:lnTo>
                    <a:pt x="25" y="40"/>
                  </a:lnTo>
                  <a:lnTo>
                    <a:pt x="14" y="29"/>
                  </a:lnTo>
                  <a:lnTo>
                    <a:pt x="3" y="18"/>
                  </a:lnTo>
                  <a:lnTo>
                    <a:pt x="0" y="13"/>
                  </a:lnTo>
                  <a:lnTo>
                    <a:pt x="0" y="7"/>
                  </a:lnTo>
                  <a:lnTo>
                    <a:pt x="3" y="3"/>
                  </a:lnTo>
                  <a:lnTo>
                    <a:pt x="8" y="0"/>
                  </a:lnTo>
                  <a:lnTo>
                    <a:pt x="19" y="8"/>
                  </a:lnTo>
                  <a:lnTo>
                    <a:pt x="31" y="18"/>
                  </a:lnTo>
                  <a:lnTo>
                    <a:pt x="42" y="27"/>
                  </a:lnTo>
                  <a:lnTo>
                    <a:pt x="55" y="35"/>
                  </a:lnTo>
                  <a:lnTo>
                    <a:pt x="67" y="43"/>
                  </a:lnTo>
                  <a:lnTo>
                    <a:pt x="80" y="49"/>
                  </a:lnTo>
                  <a:lnTo>
                    <a:pt x="94" y="51"/>
                  </a:lnTo>
                  <a:lnTo>
                    <a:pt x="109" y="50"/>
                  </a:lnTo>
                  <a:close/>
                </a:path>
              </a:pathLst>
            </a:custGeom>
            <a:solidFill>
              <a:srgbClr val="597C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2906" y="2379"/>
              <a:ext cx="30" cy="96"/>
            </a:xfrm>
            <a:custGeom>
              <a:avLst/>
              <a:gdLst>
                <a:gd name="T0" fmla="*/ 40 w 60"/>
                <a:gd name="T1" fmla="*/ 4 h 192"/>
                <a:gd name="T2" fmla="*/ 40 w 60"/>
                <a:gd name="T3" fmla="*/ 50 h 192"/>
                <a:gd name="T4" fmla="*/ 39 w 60"/>
                <a:gd name="T5" fmla="*/ 95 h 192"/>
                <a:gd name="T6" fmla="*/ 44 w 60"/>
                <a:gd name="T7" fmla="*/ 138 h 192"/>
                <a:gd name="T8" fmla="*/ 60 w 60"/>
                <a:gd name="T9" fmla="*/ 183 h 192"/>
                <a:gd name="T10" fmla="*/ 55 w 60"/>
                <a:gd name="T11" fmla="*/ 188 h 192"/>
                <a:gd name="T12" fmla="*/ 49 w 60"/>
                <a:gd name="T13" fmla="*/ 191 h 192"/>
                <a:gd name="T14" fmla="*/ 44 w 60"/>
                <a:gd name="T15" fmla="*/ 192 h 192"/>
                <a:gd name="T16" fmla="*/ 37 w 60"/>
                <a:gd name="T17" fmla="*/ 192 h 192"/>
                <a:gd name="T18" fmla="*/ 30 w 60"/>
                <a:gd name="T19" fmla="*/ 191 h 192"/>
                <a:gd name="T20" fmla="*/ 24 w 60"/>
                <a:gd name="T21" fmla="*/ 191 h 192"/>
                <a:gd name="T22" fmla="*/ 18 w 60"/>
                <a:gd name="T23" fmla="*/ 190 h 192"/>
                <a:gd name="T24" fmla="*/ 14 w 60"/>
                <a:gd name="T25" fmla="*/ 191 h 192"/>
                <a:gd name="T26" fmla="*/ 2 w 60"/>
                <a:gd name="T27" fmla="*/ 169 h 192"/>
                <a:gd name="T28" fmla="*/ 0 w 60"/>
                <a:gd name="T29" fmla="*/ 145 h 192"/>
                <a:gd name="T30" fmla="*/ 2 w 60"/>
                <a:gd name="T31" fmla="*/ 120 h 192"/>
                <a:gd name="T32" fmla="*/ 3 w 60"/>
                <a:gd name="T33" fmla="*/ 94 h 192"/>
                <a:gd name="T34" fmla="*/ 23 w 60"/>
                <a:gd name="T35" fmla="*/ 0 h 192"/>
                <a:gd name="T36" fmla="*/ 27 w 60"/>
                <a:gd name="T37" fmla="*/ 0 h 192"/>
                <a:gd name="T38" fmla="*/ 33 w 60"/>
                <a:gd name="T39" fmla="*/ 0 h 192"/>
                <a:gd name="T40" fmla="*/ 37 w 60"/>
                <a:gd name="T41" fmla="*/ 1 h 192"/>
                <a:gd name="T42" fmla="*/ 40 w 60"/>
                <a:gd name="T43"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192">
                  <a:moveTo>
                    <a:pt x="40" y="4"/>
                  </a:moveTo>
                  <a:lnTo>
                    <a:pt x="40" y="50"/>
                  </a:lnTo>
                  <a:lnTo>
                    <a:pt x="39" y="95"/>
                  </a:lnTo>
                  <a:lnTo>
                    <a:pt x="44" y="138"/>
                  </a:lnTo>
                  <a:lnTo>
                    <a:pt x="60" y="183"/>
                  </a:lnTo>
                  <a:lnTo>
                    <a:pt x="55" y="188"/>
                  </a:lnTo>
                  <a:lnTo>
                    <a:pt x="49" y="191"/>
                  </a:lnTo>
                  <a:lnTo>
                    <a:pt x="44" y="192"/>
                  </a:lnTo>
                  <a:lnTo>
                    <a:pt x="37" y="192"/>
                  </a:lnTo>
                  <a:lnTo>
                    <a:pt x="30" y="191"/>
                  </a:lnTo>
                  <a:lnTo>
                    <a:pt x="24" y="191"/>
                  </a:lnTo>
                  <a:lnTo>
                    <a:pt x="18" y="190"/>
                  </a:lnTo>
                  <a:lnTo>
                    <a:pt x="14" y="191"/>
                  </a:lnTo>
                  <a:lnTo>
                    <a:pt x="2" y="169"/>
                  </a:lnTo>
                  <a:lnTo>
                    <a:pt x="0" y="145"/>
                  </a:lnTo>
                  <a:lnTo>
                    <a:pt x="2" y="120"/>
                  </a:lnTo>
                  <a:lnTo>
                    <a:pt x="3" y="94"/>
                  </a:lnTo>
                  <a:lnTo>
                    <a:pt x="23" y="0"/>
                  </a:lnTo>
                  <a:lnTo>
                    <a:pt x="27" y="0"/>
                  </a:lnTo>
                  <a:lnTo>
                    <a:pt x="33" y="0"/>
                  </a:lnTo>
                  <a:lnTo>
                    <a:pt x="37" y="1"/>
                  </a:lnTo>
                  <a:lnTo>
                    <a:pt x="40" y="4"/>
                  </a:lnTo>
                  <a:close/>
                </a:path>
              </a:pathLst>
            </a:custGeom>
            <a:solidFill>
              <a:srgbClr val="597C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2346" y="2101"/>
              <a:ext cx="187" cy="128"/>
            </a:xfrm>
            <a:custGeom>
              <a:avLst/>
              <a:gdLst>
                <a:gd name="T0" fmla="*/ 170 w 373"/>
                <a:gd name="T1" fmla="*/ 183 h 256"/>
                <a:gd name="T2" fmla="*/ 252 w 373"/>
                <a:gd name="T3" fmla="*/ 196 h 256"/>
                <a:gd name="T4" fmla="*/ 306 w 373"/>
                <a:gd name="T5" fmla="*/ 207 h 256"/>
                <a:gd name="T6" fmla="*/ 324 w 373"/>
                <a:gd name="T7" fmla="*/ 206 h 256"/>
                <a:gd name="T8" fmla="*/ 335 w 373"/>
                <a:gd name="T9" fmla="*/ 188 h 256"/>
                <a:gd name="T10" fmla="*/ 337 w 373"/>
                <a:gd name="T11" fmla="*/ 159 h 256"/>
                <a:gd name="T12" fmla="*/ 324 w 373"/>
                <a:gd name="T13" fmla="*/ 120 h 256"/>
                <a:gd name="T14" fmla="*/ 289 w 373"/>
                <a:gd name="T15" fmla="*/ 74 h 256"/>
                <a:gd name="T16" fmla="*/ 239 w 373"/>
                <a:gd name="T17" fmla="*/ 49 h 256"/>
                <a:gd name="T18" fmla="*/ 192 w 373"/>
                <a:gd name="T19" fmla="*/ 40 h 256"/>
                <a:gd name="T20" fmla="*/ 167 w 373"/>
                <a:gd name="T21" fmla="*/ 39 h 256"/>
                <a:gd name="T22" fmla="*/ 142 w 373"/>
                <a:gd name="T23" fmla="*/ 41 h 256"/>
                <a:gd name="T24" fmla="*/ 112 w 373"/>
                <a:gd name="T25" fmla="*/ 53 h 256"/>
                <a:gd name="T26" fmla="*/ 81 w 373"/>
                <a:gd name="T27" fmla="*/ 80 h 256"/>
                <a:gd name="T28" fmla="*/ 55 w 373"/>
                <a:gd name="T29" fmla="*/ 123 h 256"/>
                <a:gd name="T30" fmla="*/ 45 w 373"/>
                <a:gd name="T31" fmla="*/ 154 h 256"/>
                <a:gd name="T32" fmla="*/ 61 w 373"/>
                <a:gd name="T33" fmla="*/ 162 h 256"/>
                <a:gd name="T34" fmla="*/ 97 w 373"/>
                <a:gd name="T35" fmla="*/ 169 h 256"/>
                <a:gd name="T36" fmla="*/ 139 w 373"/>
                <a:gd name="T37" fmla="*/ 177 h 256"/>
                <a:gd name="T38" fmla="*/ 107 w 373"/>
                <a:gd name="T39" fmla="*/ 207 h 256"/>
                <a:gd name="T40" fmla="*/ 59 w 373"/>
                <a:gd name="T41" fmla="*/ 197 h 256"/>
                <a:gd name="T42" fmla="*/ 39 w 373"/>
                <a:gd name="T43" fmla="*/ 194 h 256"/>
                <a:gd name="T44" fmla="*/ 35 w 373"/>
                <a:gd name="T45" fmla="*/ 201 h 256"/>
                <a:gd name="T46" fmla="*/ 27 w 373"/>
                <a:gd name="T47" fmla="*/ 209 h 256"/>
                <a:gd name="T48" fmla="*/ 13 w 373"/>
                <a:gd name="T49" fmla="*/ 210 h 256"/>
                <a:gd name="T50" fmla="*/ 8 w 373"/>
                <a:gd name="T51" fmla="*/ 192 h 256"/>
                <a:gd name="T52" fmla="*/ 0 w 373"/>
                <a:gd name="T53" fmla="*/ 183 h 256"/>
                <a:gd name="T54" fmla="*/ 2 w 373"/>
                <a:gd name="T55" fmla="*/ 165 h 256"/>
                <a:gd name="T56" fmla="*/ 9 w 373"/>
                <a:gd name="T57" fmla="*/ 155 h 256"/>
                <a:gd name="T58" fmla="*/ 10 w 373"/>
                <a:gd name="T59" fmla="*/ 146 h 256"/>
                <a:gd name="T60" fmla="*/ 21 w 373"/>
                <a:gd name="T61" fmla="*/ 115 h 256"/>
                <a:gd name="T62" fmla="*/ 41 w 373"/>
                <a:gd name="T63" fmla="*/ 77 h 256"/>
                <a:gd name="T64" fmla="*/ 71 w 373"/>
                <a:gd name="T65" fmla="*/ 40 h 256"/>
                <a:gd name="T66" fmla="*/ 109 w 373"/>
                <a:gd name="T67" fmla="*/ 13 h 256"/>
                <a:gd name="T68" fmla="*/ 140 w 373"/>
                <a:gd name="T69" fmla="*/ 4 h 256"/>
                <a:gd name="T70" fmla="*/ 172 w 373"/>
                <a:gd name="T71" fmla="*/ 0 h 256"/>
                <a:gd name="T72" fmla="*/ 222 w 373"/>
                <a:gd name="T73" fmla="*/ 6 h 256"/>
                <a:gd name="T74" fmla="*/ 292 w 373"/>
                <a:gd name="T75" fmla="*/ 35 h 256"/>
                <a:gd name="T76" fmla="*/ 346 w 373"/>
                <a:gd name="T77" fmla="*/ 86 h 256"/>
                <a:gd name="T78" fmla="*/ 369 w 373"/>
                <a:gd name="T79" fmla="*/ 154 h 256"/>
                <a:gd name="T80" fmla="*/ 367 w 373"/>
                <a:gd name="T81" fmla="*/ 218 h 256"/>
                <a:gd name="T82" fmla="*/ 373 w 373"/>
                <a:gd name="T83" fmla="*/ 231 h 256"/>
                <a:gd name="T84" fmla="*/ 361 w 373"/>
                <a:gd name="T85" fmla="*/ 247 h 256"/>
                <a:gd name="T86" fmla="*/ 340 w 373"/>
                <a:gd name="T87" fmla="*/ 252 h 256"/>
                <a:gd name="T88" fmla="*/ 328 w 373"/>
                <a:gd name="T89" fmla="*/ 256 h 256"/>
                <a:gd name="T90" fmla="*/ 316 w 373"/>
                <a:gd name="T91" fmla="*/ 247 h 256"/>
                <a:gd name="T92" fmla="*/ 278 w 373"/>
                <a:gd name="T93" fmla="*/ 236 h 256"/>
                <a:gd name="T94" fmla="*/ 194 w 373"/>
                <a:gd name="T95" fmla="*/ 222 h 256"/>
                <a:gd name="T96" fmla="*/ 134 w 373"/>
                <a:gd name="T97" fmla="*/ 21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3" h="256">
                  <a:moveTo>
                    <a:pt x="139" y="177"/>
                  </a:moveTo>
                  <a:lnTo>
                    <a:pt x="150" y="179"/>
                  </a:lnTo>
                  <a:lnTo>
                    <a:pt x="170" y="183"/>
                  </a:lnTo>
                  <a:lnTo>
                    <a:pt x="195" y="187"/>
                  </a:lnTo>
                  <a:lnTo>
                    <a:pt x="223" y="192"/>
                  </a:lnTo>
                  <a:lnTo>
                    <a:pt x="252" y="196"/>
                  </a:lnTo>
                  <a:lnTo>
                    <a:pt x="277" y="201"/>
                  </a:lnTo>
                  <a:lnTo>
                    <a:pt x="296" y="204"/>
                  </a:lnTo>
                  <a:lnTo>
                    <a:pt x="306" y="207"/>
                  </a:lnTo>
                  <a:lnTo>
                    <a:pt x="313" y="208"/>
                  </a:lnTo>
                  <a:lnTo>
                    <a:pt x="319" y="208"/>
                  </a:lnTo>
                  <a:lnTo>
                    <a:pt x="324" y="206"/>
                  </a:lnTo>
                  <a:lnTo>
                    <a:pt x="330" y="201"/>
                  </a:lnTo>
                  <a:lnTo>
                    <a:pt x="334" y="194"/>
                  </a:lnTo>
                  <a:lnTo>
                    <a:pt x="335" y="188"/>
                  </a:lnTo>
                  <a:lnTo>
                    <a:pt x="336" y="183"/>
                  </a:lnTo>
                  <a:lnTo>
                    <a:pt x="336" y="174"/>
                  </a:lnTo>
                  <a:lnTo>
                    <a:pt x="337" y="159"/>
                  </a:lnTo>
                  <a:lnTo>
                    <a:pt x="335" y="146"/>
                  </a:lnTo>
                  <a:lnTo>
                    <a:pt x="330" y="133"/>
                  </a:lnTo>
                  <a:lnTo>
                    <a:pt x="324" y="120"/>
                  </a:lnTo>
                  <a:lnTo>
                    <a:pt x="314" y="102"/>
                  </a:lnTo>
                  <a:lnTo>
                    <a:pt x="301" y="87"/>
                  </a:lnTo>
                  <a:lnTo>
                    <a:pt x="289" y="74"/>
                  </a:lnTo>
                  <a:lnTo>
                    <a:pt x="274" y="64"/>
                  </a:lnTo>
                  <a:lnTo>
                    <a:pt x="258" y="56"/>
                  </a:lnTo>
                  <a:lnTo>
                    <a:pt x="239" y="49"/>
                  </a:lnTo>
                  <a:lnTo>
                    <a:pt x="221" y="44"/>
                  </a:lnTo>
                  <a:lnTo>
                    <a:pt x="200" y="41"/>
                  </a:lnTo>
                  <a:lnTo>
                    <a:pt x="192" y="40"/>
                  </a:lnTo>
                  <a:lnTo>
                    <a:pt x="183" y="39"/>
                  </a:lnTo>
                  <a:lnTo>
                    <a:pt x="175" y="39"/>
                  </a:lnTo>
                  <a:lnTo>
                    <a:pt x="167" y="39"/>
                  </a:lnTo>
                  <a:lnTo>
                    <a:pt x="159" y="39"/>
                  </a:lnTo>
                  <a:lnTo>
                    <a:pt x="150" y="40"/>
                  </a:lnTo>
                  <a:lnTo>
                    <a:pt x="142" y="41"/>
                  </a:lnTo>
                  <a:lnTo>
                    <a:pt x="135" y="43"/>
                  </a:lnTo>
                  <a:lnTo>
                    <a:pt x="123" y="48"/>
                  </a:lnTo>
                  <a:lnTo>
                    <a:pt x="112" y="53"/>
                  </a:lnTo>
                  <a:lnTo>
                    <a:pt x="101" y="60"/>
                  </a:lnTo>
                  <a:lnTo>
                    <a:pt x="91" y="68"/>
                  </a:lnTo>
                  <a:lnTo>
                    <a:pt x="81" y="80"/>
                  </a:lnTo>
                  <a:lnTo>
                    <a:pt x="72" y="92"/>
                  </a:lnTo>
                  <a:lnTo>
                    <a:pt x="63" y="106"/>
                  </a:lnTo>
                  <a:lnTo>
                    <a:pt x="55" y="123"/>
                  </a:lnTo>
                  <a:lnTo>
                    <a:pt x="51" y="132"/>
                  </a:lnTo>
                  <a:lnTo>
                    <a:pt x="48" y="143"/>
                  </a:lnTo>
                  <a:lnTo>
                    <a:pt x="45" y="154"/>
                  </a:lnTo>
                  <a:lnTo>
                    <a:pt x="43" y="159"/>
                  </a:lnTo>
                  <a:lnTo>
                    <a:pt x="51" y="161"/>
                  </a:lnTo>
                  <a:lnTo>
                    <a:pt x="61" y="162"/>
                  </a:lnTo>
                  <a:lnTo>
                    <a:pt x="72" y="164"/>
                  </a:lnTo>
                  <a:lnTo>
                    <a:pt x="85" y="166"/>
                  </a:lnTo>
                  <a:lnTo>
                    <a:pt x="97" y="169"/>
                  </a:lnTo>
                  <a:lnTo>
                    <a:pt x="111" y="171"/>
                  </a:lnTo>
                  <a:lnTo>
                    <a:pt x="125" y="174"/>
                  </a:lnTo>
                  <a:lnTo>
                    <a:pt x="139" y="177"/>
                  </a:lnTo>
                  <a:lnTo>
                    <a:pt x="134" y="211"/>
                  </a:lnTo>
                  <a:lnTo>
                    <a:pt x="123" y="209"/>
                  </a:lnTo>
                  <a:lnTo>
                    <a:pt x="107" y="207"/>
                  </a:lnTo>
                  <a:lnTo>
                    <a:pt x="91" y="203"/>
                  </a:lnTo>
                  <a:lnTo>
                    <a:pt x="74" y="201"/>
                  </a:lnTo>
                  <a:lnTo>
                    <a:pt x="59" y="197"/>
                  </a:lnTo>
                  <a:lnTo>
                    <a:pt x="47" y="195"/>
                  </a:lnTo>
                  <a:lnTo>
                    <a:pt x="40" y="194"/>
                  </a:lnTo>
                  <a:lnTo>
                    <a:pt x="39" y="194"/>
                  </a:lnTo>
                  <a:lnTo>
                    <a:pt x="38" y="196"/>
                  </a:lnTo>
                  <a:lnTo>
                    <a:pt x="36" y="199"/>
                  </a:lnTo>
                  <a:lnTo>
                    <a:pt x="35" y="201"/>
                  </a:lnTo>
                  <a:lnTo>
                    <a:pt x="34" y="203"/>
                  </a:lnTo>
                  <a:lnTo>
                    <a:pt x="31" y="207"/>
                  </a:lnTo>
                  <a:lnTo>
                    <a:pt x="27" y="209"/>
                  </a:lnTo>
                  <a:lnTo>
                    <a:pt x="24" y="211"/>
                  </a:lnTo>
                  <a:lnTo>
                    <a:pt x="19" y="212"/>
                  </a:lnTo>
                  <a:lnTo>
                    <a:pt x="13" y="210"/>
                  </a:lnTo>
                  <a:lnTo>
                    <a:pt x="10" y="204"/>
                  </a:lnTo>
                  <a:lnTo>
                    <a:pt x="9" y="197"/>
                  </a:lnTo>
                  <a:lnTo>
                    <a:pt x="8" y="192"/>
                  </a:lnTo>
                  <a:lnTo>
                    <a:pt x="4" y="189"/>
                  </a:lnTo>
                  <a:lnTo>
                    <a:pt x="2" y="186"/>
                  </a:lnTo>
                  <a:lnTo>
                    <a:pt x="0" y="183"/>
                  </a:lnTo>
                  <a:lnTo>
                    <a:pt x="0" y="176"/>
                  </a:lnTo>
                  <a:lnTo>
                    <a:pt x="0" y="170"/>
                  </a:lnTo>
                  <a:lnTo>
                    <a:pt x="2" y="165"/>
                  </a:lnTo>
                  <a:lnTo>
                    <a:pt x="4" y="162"/>
                  </a:lnTo>
                  <a:lnTo>
                    <a:pt x="8" y="158"/>
                  </a:lnTo>
                  <a:lnTo>
                    <a:pt x="9" y="155"/>
                  </a:lnTo>
                  <a:lnTo>
                    <a:pt x="9" y="151"/>
                  </a:lnTo>
                  <a:lnTo>
                    <a:pt x="10" y="149"/>
                  </a:lnTo>
                  <a:lnTo>
                    <a:pt x="10" y="146"/>
                  </a:lnTo>
                  <a:lnTo>
                    <a:pt x="13" y="135"/>
                  </a:lnTo>
                  <a:lnTo>
                    <a:pt x="17" y="125"/>
                  </a:lnTo>
                  <a:lnTo>
                    <a:pt x="21" y="115"/>
                  </a:lnTo>
                  <a:lnTo>
                    <a:pt x="26" y="105"/>
                  </a:lnTo>
                  <a:lnTo>
                    <a:pt x="33" y="90"/>
                  </a:lnTo>
                  <a:lnTo>
                    <a:pt x="41" y="77"/>
                  </a:lnTo>
                  <a:lnTo>
                    <a:pt x="50" y="63"/>
                  </a:lnTo>
                  <a:lnTo>
                    <a:pt x="61" y="50"/>
                  </a:lnTo>
                  <a:lnTo>
                    <a:pt x="71" y="40"/>
                  </a:lnTo>
                  <a:lnTo>
                    <a:pt x="83" y="29"/>
                  </a:lnTo>
                  <a:lnTo>
                    <a:pt x="95" y="20"/>
                  </a:lnTo>
                  <a:lnTo>
                    <a:pt x="109" y="13"/>
                  </a:lnTo>
                  <a:lnTo>
                    <a:pt x="118" y="10"/>
                  </a:lnTo>
                  <a:lnTo>
                    <a:pt x="129" y="6"/>
                  </a:lnTo>
                  <a:lnTo>
                    <a:pt x="140" y="4"/>
                  </a:lnTo>
                  <a:lnTo>
                    <a:pt x="150" y="2"/>
                  </a:lnTo>
                  <a:lnTo>
                    <a:pt x="162" y="0"/>
                  </a:lnTo>
                  <a:lnTo>
                    <a:pt x="172" y="0"/>
                  </a:lnTo>
                  <a:lnTo>
                    <a:pt x="184" y="0"/>
                  </a:lnTo>
                  <a:lnTo>
                    <a:pt x="195" y="2"/>
                  </a:lnTo>
                  <a:lnTo>
                    <a:pt x="222" y="6"/>
                  </a:lnTo>
                  <a:lnTo>
                    <a:pt x="246" y="13"/>
                  </a:lnTo>
                  <a:lnTo>
                    <a:pt x="270" y="24"/>
                  </a:lnTo>
                  <a:lnTo>
                    <a:pt x="292" y="35"/>
                  </a:lnTo>
                  <a:lnTo>
                    <a:pt x="313" y="50"/>
                  </a:lnTo>
                  <a:lnTo>
                    <a:pt x="330" y="66"/>
                  </a:lnTo>
                  <a:lnTo>
                    <a:pt x="346" y="86"/>
                  </a:lnTo>
                  <a:lnTo>
                    <a:pt x="358" y="108"/>
                  </a:lnTo>
                  <a:lnTo>
                    <a:pt x="366" y="130"/>
                  </a:lnTo>
                  <a:lnTo>
                    <a:pt x="369" y="154"/>
                  </a:lnTo>
                  <a:lnTo>
                    <a:pt x="369" y="180"/>
                  </a:lnTo>
                  <a:lnTo>
                    <a:pt x="367" y="208"/>
                  </a:lnTo>
                  <a:lnTo>
                    <a:pt x="367" y="218"/>
                  </a:lnTo>
                  <a:lnTo>
                    <a:pt x="370" y="222"/>
                  </a:lnTo>
                  <a:lnTo>
                    <a:pt x="373" y="226"/>
                  </a:lnTo>
                  <a:lnTo>
                    <a:pt x="373" y="231"/>
                  </a:lnTo>
                  <a:lnTo>
                    <a:pt x="373" y="236"/>
                  </a:lnTo>
                  <a:lnTo>
                    <a:pt x="369" y="242"/>
                  </a:lnTo>
                  <a:lnTo>
                    <a:pt x="361" y="247"/>
                  </a:lnTo>
                  <a:lnTo>
                    <a:pt x="352" y="248"/>
                  </a:lnTo>
                  <a:lnTo>
                    <a:pt x="343" y="248"/>
                  </a:lnTo>
                  <a:lnTo>
                    <a:pt x="340" y="252"/>
                  </a:lnTo>
                  <a:lnTo>
                    <a:pt x="337" y="255"/>
                  </a:lnTo>
                  <a:lnTo>
                    <a:pt x="332" y="256"/>
                  </a:lnTo>
                  <a:lnTo>
                    <a:pt x="328" y="256"/>
                  </a:lnTo>
                  <a:lnTo>
                    <a:pt x="322" y="255"/>
                  </a:lnTo>
                  <a:lnTo>
                    <a:pt x="319" y="252"/>
                  </a:lnTo>
                  <a:lnTo>
                    <a:pt x="316" y="247"/>
                  </a:lnTo>
                  <a:lnTo>
                    <a:pt x="315" y="241"/>
                  </a:lnTo>
                  <a:lnTo>
                    <a:pt x="300" y="239"/>
                  </a:lnTo>
                  <a:lnTo>
                    <a:pt x="278" y="236"/>
                  </a:lnTo>
                  <a:lnTo>
                    <a:pt x="252" y="231"/>
                  </a:lnTo>
                  <a:lnTo>
                    <a:pt x="223" y="226"/>
                  </a:lnTo>
                  <a:lnTo>
                    <a:pt x="194" y="222"/>
                  </a:lnTo>
                  <a:lnTo>
                    <a:pt x="169" y="217"/>
                  </a:lnTo>
                  <a:lnTo>
                    <a:pt x="148" y="214"/>
                  </a:lnTo>
                  <a:lnTo>
                    <a:pt x="134" y="211"/>
                  </a:lnTo>
                  <a:lnTo>
                    <a:pt x="139" y="177"/>
                  </a:lnTo>
                  <a:close/>
                </a:path>
              </a:pathLst>
            </a:custGeom>
            <a:solidFill>
              <a:srgbClr val="0035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2436" y="1956"/>
              <a:ext cx="130" cy="137"/>
            </a:xfrm>
            <a:custGeom>
              <a:avLst/>
              <a:gdLst>
                <a:gd name="T0" fmla="*/ 115 w 261"/>
                <a:gd name="T1" fmla="*/ 226 h 274"/>
                <a:gd name="T2" fmla="*/ 158 w 261"/>
                <a:gd name="T3" fmla="*/ 230 h 274"/>
                <a:gd name="T4" fmla="*/ 188 w 261"/>
                <a:gd name="T5" fmla="*/ 219 h 274"/>
                <a:gd name="T6" fmla="*/ 210 w 261"/>
                <a:gd name="T7" fmla="*/ 196 h 274"/>
                <a:gd name="T8" fmla="*/ 223 w 261"/>
                <a:gd name="T9" fmla="*/ 157 h 274"/>
                <a:gd name="T10" fmla="*/ 212 w 261"/>
                <a:gd name="T11" fmla="*/ 109 h 274"/>
                <a:gd name="T12" fmla="*/ 191 w 261"/>
                <a:gd name="T13" fmla="*/ 78 h 274"/>
                <a:gd name="T14" fmla="*/ 176 w 261"/>
                <a:gd name="T15" fmla="*/ 65 h 274"/>
                <a:gd name="T16" fmla="*/ 161 w 261"/>
                <a:gd name="T17" fmla="*/ 54 h 274"/>
                <a:gd name="T18" fmla="*/ 145 w 261"/>
                <a:gd name="T19" fmla="*/ 45 h 274"/>
                <a:gd name="T20" fmla="*/ 127 w 261"/>
                <a:gd name="T21" fmla="*/ 39 h 274"/>
                <a:gd name="T22" fmla="*/ 108 w 261"/>
                <a:gd name="T23" fmla="*/ 40 h 274"/>
                <a:gd name="T24" fmla="*/ 92 w 261"/>
                <a:gd name="T25" fmla="*/ 50 h 274"/>
                <a:gd name="T26" fmla="*/ 78 w 261"/>
                <a:gd name="T27" fmla="*/ 63 h 274"/>
                <a:gd name="T28" fmla="*/ 71 w 261"/>
                <a:gd name="T29" fmla="*/ 77 h 274"/>
                <a:gd name="T30" fmla="*/ 68 w 261"/>
                <a:gd name="T31" fmla="*/ 89 h 274"/>
                <a:gd name="T32" fmla="*/ 60 w 261"/>
                <a:gd name="T33" fmla="*/ 101 h 274"/>
                <a:gd name="T34" fmla="*/ 48 w 261"/>
                <a:gd name="T35" fmla="*/ 111 h 274"/>
                <a:gd name="T36" fmla="*/ 39 w 261"/>
                <a:gd name="T37" fmla="*/ 123 h 274"/>
                <a:gd name="T38" fmla="*/ 39 w 261"/>
                <a:gd name="T39" fmla="*/ 138 h 274"/>
                <a:gd name="T40" fmla="*/ 42 w 261"/>
                <a:gd name="T41" fmla="*/ 156 h 274"/>
                <a:gd name="T42" fmla="*/ 50 w 261"/>
                <a:gd name="T43" fmla="*/ 174 h 274"/>
                <a:gd name="T44" fmla="*/ 62 w 261"/>
                <a:gd name="T45" fmla="*/ 192 h 274"/>
                <a:gd name="T46" fmla="*/ 80 w 261"/>
                <a:gd name="T47" fmla="*/ 209 h 274"/>
                <a:gd name="T48" fmla="*/ 71 w 261"/>
                <a:gd name="T49" fmla="*/ 255 h 274"/>
                <a:gd name="T50" fmla="*/ 55 w 261"/>
                <a:gd name="T51" fmla="*/ 248 h 274"/>
                <a:gd name="T52" fmla="*/ 42 w 261"/>
                <a:gd name="T53" fmla="*/ 238 h 274"/>
                <a:gd name="T54" fmla="*/ 29 w 261"/>
                <a:gd name="T55" fmla="*/ 227 h 274"/>
                <a:gd name="T56" fmla="*/ 17 w 261"/>
                <a:gd name="T57" fmla="*/ 212 h 274"/>
                <a:gd name="T58" fmla="*/ 4 w 261"/>
                <a:gd name="T59" fmla="*/ 180 h 274"/>
                <a:gd name="T60" fmla="*/ 0 w 261"/>
                <a:gd name="T61" fmla="*/ 145 h 274"/>
                <a:gd name="T62" fmla="*/ 2 w 261"/>
                <a:gd name="T63" fmla="*/ 116 h 274"/>
                <a:gd name="T64" fmla="*/ 13 w 261"/>
                <a:gd name="T65" fmla="*/ 89 h 274"/>
                <a:gd name="T66" fmla="*/ 28 w 261"/>
                <a:gd name="T67" fmla="*/ 66 h 274"/>
                <a:gd name="T68" fmla="*/ 45 w 261"/>
                <a:gd name="T69" fmla="*/ 54 h 274"/>
                <a:gd name="T70" fmla="*/ 55 w 261"/>
                <a:gd name="T71" fmla="*/ 43 h 274"/>
                <a:gd name="T72" fmla="*/ 65 w 261"/>
                <a:gd name="T73" fmla="*/ 30 h 274"/>
                <a:gd name="T74" fmla="*/ 74 w 261"/>
                <a:gd name="T75" fmla="*/ 18 h 274"/>
                <a:gd name="T76" fmla="*/ 88 w 261"/>
                <a:gd name="T77" fmla="*/ 9 h 274"/>
                <a:gd name="T78" fmla="*/ 100 w 261"/>
                <a:gd name="T79" fmla="*/ 3 h 274"/>
                <a:gd name="T80" fmla="*/ 112 w 261"/>
                <a:gd name="T81" fmla="*/ 1 h 274"/>
                <a:gd name="T82" fmla="*/ 124 w 261"/>
                <a:gd name="T83" fmla="*/ 0 h 274"/>
                <a:gd name="T84" fmla="*/ 138 w 261"/>
                <a:gd name="T85" fmla="*/ 0 h 274"/>
                <a:gd name="T86" fmla="*/ 156 w 261"/>
                <a:gd name="T87" fmla="*/ 3 h 274"/>
                <a:gd name="T88" fmla="*/ 172 w 261"/>
                <a:gd name="T89" fmla="*/ 10 h 274"/>
                <a:gd name="T90" fmla="*/ 185 w 261"/>
                <a:gd name="T91" fmla="*/ 18 h 274"/>
                <a:gd name="T92" fmla="*/ 200 w 261"/>
                <a:gd name="T93" fmla="*/ 30 h 274"/>
                <a:gd name="T94" fmla="*/ 220 w 261"/>
                <a:gd name="T95" fmla="*/ 45 h 274"/>
                <a:gd name="T96" fmla="*/ 235 w 261"/>
                <a:gd name="T97" fmla="*/ 61 h 274"/>
                <a:gd name="T98" fmla="*/ 245 w 261"/>
                <a:gd name="T99" fmla="*/ 79 h 274"/>
                <a:gd name="T100" fmla="*/ 255 w 261"/>
                <a:gd name="T101" fmla="*/ 103 h 274"/>
                <a:gd name="T102" fmla="*/ 261 w 261"/>
                <a:gd name="T103" fmla="*/ 147 h 274"/>
                <a:gd name="T104" fmla="*/ 250 w 261"/>
                <a:gd name="T105" fmla="*/ 192 h 274"/>
                <a:gd name="T106" fmla="*/ 240 w 261"/>
                <a:gd name="T107" fmla="*/ 217 h 274"/>
                <a:gd name="T108" fmla="*/ 226 w 261"/>
                <a:gd name="T109" fmla="*/ 236 h 274"/>
                <a:gd name="T110" fmla="*/ 210 w 261"/>
                <a:gd name="T111" fmla="*/ 252 h 274"/>
                <a:gd name="T112" fmla="*/ 188 w 261"/>
                <a:gd name="T113" fmla="*/ 265 h 274"/>
                <a:gd name="T114" fmla="*/ 161 w 261"/>
                <a:gd name="T115" fmla="*/ 273 h 274"/>
                <a:gd name="T116" fmla="*/ 135 w 261"/>
                <a:gd name="T117" fmla="*/ 273 h 274"/>
                <a:gd name="T118" fmla="*/ 105 w 261"/>
                <a:gd name="T119" fmla="*/ 267 h 274"/>
                <a:gd name="T120" fmla="*/ 71 w 261"/>
                <a:gd name="T121" fmla="*/ 25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 h="274">
                  <a:moveTo>
                    <a:pt x="90" y="217"/>
                  </a:moveTo>
                  <a:lnTo>
                    <a:pt x="115" y="226"/>
                  </a:lnTo>
                  <a:lnTo>
                    <a:pt x="138" y="230"/>
                  </a:lnTo>
                  <a:lnTo>
                    <a:pt x="158" y="230"/>
                  </a:lnTo>
                  <a:lnTo>
                    <a:pt x="174" y="226"/>
                  </a:lnTo>
                  <a:lnTo>
                    <a:pt x="188" y="219"/>
                  </a:lnTo>
                  <a:lnTo>
                    <a:pt x="199" y="209"/>
                  </a:lnTo>
                  <a:lnTo>
                    <a:pt x="210" y="196"/>
                  </a:lnTo>
                  <a:lnTo>
                    <a:pt x="217" y="182"/>
                  </a:lnTo>
                  <a:lnTo>
                    <a:pt x="223" y="157"/>
                  </a:lnTo>
                  <a:lnTo>
                    <a:pt x="221" y="132"/>
                  </a:lnTo>
                  <a:lnTo>
                    <a:pt x="212" y="109"/>
                  </a:lnTo>
                  <a:lnTo>
                    <a:pt x="198" y="86"/>
                  </a:lnTo>
                  <a:lnTo>
                    <a:pt x="191" y="78"/>
                  </a:lnTo>
                  <a:lnTo>
                    <a:pt x="184" y="70"/>
                  </a:lnTo>
                  <a:lnTo>
                    <a:pt x="176" y="65"/>
                  </a:lnTo>
                  <a:lnTo>
                    <a:pt x="169" y="59"/>
                  </a:lnTo>
                  <a:lnTo>
                    <a:pt x="161" y="54"/>
                  </a:lnTo>
                  <a:lnTo>
                    <a:pt x="153" y="50"/>
                  </a:lnTo>
                  <a:lnTo>
                    <a:pt x="145" y="45"/>
                  </a:lnTo>
                  <a:lnTo>
                    <a:pt x="136" y="41"/>
                  </a:lnTo>
                  <a:lnTo>
                    <a:pt x="127" y="39"/>
                  </a:lnTo>
                  <a:lnTo>
                    <a:pt x="118" y="39"/>
                  </a:lnTo>
                  <a:lnTo>
                    <a:pt x="108" y="40"/>
                  </a:lnTo>
                  <a:lnTo>
                    <a:pt x="100" y="44"/>
                  </a:lnTo>
                  <a:lnTo>
                    <a:pt x="92" y="50"/>
                  </a:lnTo>
                  <a:lnTo>
                    <a:pt x="85" y="56"/>
                  </a:lnTo>
                  <a:lnTo>
                    <a:pt x="78" y="63"/>
                  </a:lnTo>
                  <a:lnTo>
                    <a:pt x="73" y="71"/>
                  </a:lnTo>
                  <a:lnTo>
                    <a:pt x="71" y="77"/>
                  </a:lnTo>
                  <a:lnTo>
                    <a:pt x="70" y="83"/>
                  </a:lnTo>
                  <a:lnTo>
                    <a:pt x="68" y="89"/>
                  </a:lnTo>
                  <a:lnTo>
                    <a:pt x="65" y="93"/>
                  </a:lnTo>
                  <a:lnTo>
                    <a:pt x="60" y="101"/>
                  </a:lnTo>
                  <a:lnTo>
                    <a:pt x="54" y="107"/>
                  </a:lnTo>
                  <a:lnTo>
                    <a:pt x="48" y="111"/>
                  </a:lnTo>
                  <a:lnTo>
                    <a:pt x="40" y="114"/>
                  </a:lnTo>
                  <a:lnTo>
                    <a:pt x="39" y="123"/>
                  </a:lnTo>
                  <a:lnTo>
                    <a:pt x="39" y="130"/>
                  </a:lnTo>
                  <a:lnTo>
                    <a:pt x="39" y="138"/>
                  </a:lnTo>
                  <a:lnTo>
                    <a:pt x="39" y="147"/>
                  </a:lnTo>
                  <a:lnTo>
                    <a:pt x="42" y="156"/>
                  </a:lnTo>
                  <a:lnTo>
                    <a:pt x="45" y="165"/>
                  </a:lnTo>
                  <a:lnTo>
                    <a:pt x="50" y="174"/>
                  </a:lnTo>
                  <a:lnTo>
                    <a:pt x="55" y="183"/>
                  </a:lnTo>
                  <a:lnTo>
                    <a:pt x="62" y="192"/>
                  </a:lnTo>
                  <a:lnTo>
                    <a:pt x="70" y="200"/>
                  </a:lnTo>
                  <a:lnTo>
                    <a:pt x="80" y="209"/>
                  </a:lnTo>
                  <a:lnTo>
                    <a:pt x="90" y="217"/>
                  </a:lnTo>
                  <a:lnTo>
                    <a:pt x="71" y="255"/>
                  </a:lnTo>
                  <a:lnTo>
                    <a:pt x="63" y="251"/>
                  </a:lnTo>
                  <a:lnTo>
                    <a:pt x="55" y="248"/>
                  </a:lnTo>
                  <a:lnTo>
                    <a:pt x="48" y="243"/>
                  </a:lnTo>
                  <a:lnTo>
                    <a:pt x="42" y="238"/>
                  </a:lnTo>
                  <a:lnTo>
                    <a:pt x="36" y="233"/>
                  </a:lnTo>
                  <a:lnTo>
                    <a:pt x="29" y="227"/>
                  </a:lnTo>
                  <a:lnTo>
                    <a:pt x="23" y="220"/>
                  </a:lnTo>
                  <a:lnTo>
                    <a:pt x="17" y="212"/>
                  </a:lnTo>
                  <a:lnTo>
                    <a:pt x="9" y="196"/>
                  </a:lnTo>
                  <a:lnTo>
                    <a:pt x="4" y="180"/>
                  </a:lnTo>
                  <a:lnTo>
                    <a:pt x="1" y="164"/>
                  </a:lnTo>
                  <a:lnTo>
                    <a:pt x="0" y="145"/>
                  </a:lnTo>
                  <a:lnTo>
                    <a:pt x="0" y="130"/>
                  </a:lnTo>
                  <a:lnTo>
                    <a:pt x="2" y="116"/>
                  </a:lnTo>
                  <a:lnTo>
                    <a:pt x="6" y="103"/>
                  </a:lnTo>
                  <a:lnTo>
                    <a:pt x="13" y="89"/>
                  </a:lnTo>
                  <a:lnTo>
                    <a:pt x="21" y="75"/>
                  </a:lnTo>
                  <a:lnTo>
                    <a:pt x="28" y="66"/>
                  </a:lnTo>
                  <a:lnTo>
                    <a:pt x="36" y="60"/>
                  </a:lnTo>
                  <a:lnTo>
                    <a:pt x="45" y="54"/>
                  </a:lnTo>
                  <a:lnTo>
                    <a:pt x="51" y="48"/>
                  </a:lnTo>
                  <a:lnTo>
                    <a:pt x="55" y="43"/>
                  </a:lnTo>
                  <a:lnTo>
                    <a:pt x="60" y="37"/>
                  </a:lnTo>
                  <a:lnTo>
                    <a:pt x="65" y="30"/>
                  </a:lnTo>
                  <a:lnTo>
                    <a:pt x="69" y="24"/>
                  </a:lnTo>
                  <a:lnTo>
                    <a:pt x="74" y="18"/>
                  </a:lnTo>
                  <a:lnTo>
                    <a:pt x="81" y="14"/>
                  </a:lnTo>
                  <a:lnTo>
                    <a:pt x="88" y="9"/>
                  </a:lnTo>
                  <a:lnTo>
                    <a:pt x="94" y="6"/>
                  </a:lnTo>
                  <a:lnTo>
                    <a:pt x="100" y="3"/>
                  </a:lnTo>
                  <a:lnTo>
                    <a:pt x="106" y="2"/>
                  </a:lnTo>
                  <a:lnTo>
                    <a:pt x="112" y="1"/>
                  </a:lnTo>
                  <a:lnTo>
                    <a:pt x="119" y="0"/>
                  </a:lnTo>
                  <a:lnTo>
                    <a:pt x="124" y="0"/>
                  </a:lnTo>
                  <a:lnTo>
                    <a:pt x="131" y="0"/>
                  </a:lnTo>
                  <a:lnTo>
                    <a:pt x="138" y="0"/>
                  </a:lnTo>
                  <a:lnTo>
                    <a:pt x="147" y="1"/>
                  </a:lnTo>
                  <a:lnTo>
                    <a:pt x="156" y="3"/>
                  </a:lnTo>
                  <a:lnTo>
                    <a:pt x="164" y="7"/>
                  </a:lnTo>
                  <a:lnTo>
                    <a:pt x="172" y="10"/>
                  </a:lnTo>
                  <a:lnTo>
                    <a:pt x="179" y="14"/>
                  </a:lnTo>
                  <a:lnTo>
                    <a:pt x="185" y="18"/>
                  </a:lnTo>
                  <a:lnTo>
                    <a:pt x="192" y="24"/>
                  </a:lnTo>
                  <a:lnTo>
                    <a:pt x="200" y="30"/>
                  </a:lnTo>
                  <a:lnTo>
                    <a:pt x="211" y="38"/>
                  </a:lnTo>
                  <a:lnTo>
                    <a:pt x="220" y="45"/>
                  </a:lnTo>
                  <a:lnTo>
                    <a:pt x="227" y="53"/>
                  </a:lnTo>
                  <a:lnTo>
                    <a:pt x="235" y="61"/>
                  </a:lnTo>
                  <a:lnTo>
                    <a:pt x="241" y="70"/>
                  </a:lnTo>
                  <a:lnTo>
                    <a:pt x="245" y="79"/>
                  </a:lnTo>
                  <a:lnTo>
                    <a:pt x="250" y="91"/>
                  </a:lnTo>
                  <a:lnTo>
                    <a:pt x="255" y="103"/>
                  </a:lnTo>
                  <a:lnTo>
                    <a:pt x="260" y="126"/>
                  </a:lnTo>
                  <a:lnTo>
                    <a:pt x="261" y="147"/>
                  </a:lnTo>
                  <a:lnTo>
                    <a:pt x="258" y="169"/>
                  </a:lnTo>
                  <a:lnTo>
                    <a:pt x="250" y="192"/>
                  </a:lnTo>
                  <a:lnTo>
                    <a:pt x="244" y="205"/>
                  </a:lnTo>
                  <a:lnTo>
                    <a:pt x="240" y="217"/>
                  </a:lnTo>
                  <a:lnTo>
                    <a:pt x="233" y="227"/>
                  </a:lnTo>
                  <a:lnTo>
                    <a:pt x="226" y="236"/>
                  </a:lnTo>
                  <a:lnTo>
                    <a:pt x="219" y="244"/>
                  </a:lnTo>
                  <a:lnTo>
                    <a:pt x="210" y="252"/>
                  </a:lnTo>
                  <a:lnTo>
                    <a:pt x="199" y="259"/>
                  </a:lnTo>
                  <a:lnTo>
                    <a:pt x="188" y="265"/>
                  </a:lnTo>
                  <a:lnTo>
                    <a:pt x="175" y="270"/>
                  </a:lnTo>
                  <a:lnTo>
                    <a:pt x="161" y="273"/>
                  </a:lnTo>
                  <a:lnTo>
                    <a:pt x="149" y="274"/>
                  </a:lnTo>
                  <a:lnTo>
                    <a:pt x="135" y="273"/>
                  </a:lnTo>
                  <a:lnTo>
                    <a:pt x="120" y="271"/>
                  </a:lnTo>
                  <a:lnTo>
                    <a:pt x="105" y="267"/>
                  </a:lnTo>
                  <a:lnTo>
                    <a:pt x="89" y="262"/>
                  </a:lnTo>
                  <a:lnTo>
                    <a:pt x="71" y="255"/>
                  </a:lnTo>
                  <a:lnTo>
                    <a:pt x="90" y="217"/>
                  </a:lnTo>
                  <a:close/>
                </a:path>
              </a:pathLst>
            </a:custGeom>
            <a:solidFill>
              <a:srgbClr val="0035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2497" y="1848"/>
              <a:ext cx="143" cy="136"/>
            </a:xfrm>
            <a:custGeom>
              <a:avLst/>
              <a:gdLst>
                <a:gd name="T0" fmla="*/ 57 w 287"/>
                <a:gd name="T1" fmla="*/ 30 h 272"/>
                <a:gd name="T2" fmla="*/ 69 w 287"/>
                <a:gd name="T3" fmla="*/ 18 h 272"/>
                <a:gd name="T4" fmla="*/ 82 w 287"/>
                <a:gd name="T5" fmla="*/ 9 h 272"/>
                <a:gd name="T6" fmla="*/ 97 w 287"/>
                <a:gd name="T7" fmla="*/ 3 h 272"/>
                <a:gd name="T8" fmla="*/ 111 w 287"/>
                <a:gd name="T9" fmla="*/ 0 h 272"/>
                <a:gd name="T10" fmla="*/ 123 w 287"/>
                <a:gd name="T11" fmla="*/ 1 h 272"/>
                <a:gd name="T12" fmla="*/ 137 w 287"/>
                <a:gd name="T13" fmla="*/ 3 h 272"/>
                <a:gd name="T14" fmla="*/ 151 w 287"/>
                <a:gd name="T15" fmla="*/ 7 h 272"/>
                <a:gd name="T16" fmla="*/ 166 w 287"/>
                <a:gd name="T17" fmla="*/ 16 h 272"/>
                <a:gd name="T18" fmla="*/ 180 w 287"/>
                <a:gd name="T19" fmla="*/ 29 h 272"/>
                <a:gd name="T20" fmla="*/ 198 w 287"/>
                <a:gd name="T21" fmla="*/ 45 h 272"/>
                <a:gd name="T22" fmla="*/ 216 w 287"/>
                <a:gd name="T23" fmla="*/ 58 h 272"/>
                <a:gd name="T24" fmla="*/ 232 w 287"/>
                <a:gd name="T25" fmla="*/ 71 h 272"/>
                <a:gd name="T26" fmla="*/ 250 w 287"/>
                <a:gd name="T27" fmla="*/ 85 h 272"/>
                <a:gd name="T28" fmla="*/ 265 w 287"/>
                <a:gd name="T29" fmla="*/ 94 h 272"/>
                <a:gd name="T30" fmla="*/ 275 w 287"/>
                <a:gd name="T31" fmla="*/ 99 h 272"/>
                <a:gd name="T32" fmla="*/ 285 w 287"/>
                <a:gd name="T33" fmla="*/ 110 h 272"/>
                <a:gd name="T34" fmla="*/ 287 w 287"/>
                <a:gd name="T35" fmla="*/ 124 h 272"/>
                <a:gd name="T36" fmla="*/ 281 w 287"/>
                <a:gd name="T37" fmla="*/ 137 h 272"/>
                <a:gd name="T38" fmla="*/ 271 w 287"/>
                <a:gd name="T39" fmla="*/ 139 h 272"/>
                <a:gd name="T40" fmla="*/ 258 w 287"/>
                <a:gd name="T41" fmla="*/ 136 h 272"/>
                <a:gd name="T42" fmla="*/ 246 w 287"/>
                <a:gd name="T43" fmla="*/ 130 h 272"/>
                <a:gd name="T44" fmla="*/ 232 w 287"/>
                <a:gd name="T45" fmla="*/ 121 h 272"/>
                <a:gd name="T46" fmla="*/ 219 w 287"/>
                <a:gd name="T47" fmla="*/ 106 h 272"/>
                <a:gd name="T48" fmla="*/ 153 w 287"/>
                <a:gd name="T49" fmla="*/ 53 h 272"/>
                <a:gd name="T50" fmla="*/ 145 w 287"/>
                <a:gd name="T51" fmla="*/ 46 h 272"/>
                <a:gd name="T52" fmla="*/ 137 w 287"/>
                <a:gd name="T53" fmla="*/ 41 h 272"/>
                <a:gd name="T54" fmla="*/ 130 w 287"/>
                <a:gd name="T55" fmla="*/ 37 h 272"/>
                <a:gd name="T56" fmla="*/ 123 w 287"/>
                <a:gd name="T57" fmla="*/ 34 h 272"/>
                <a:gd name="T58" fmla="*/ 114 w 287"/>
                <a:gd name="T59" fmla="*/ 32 h 272"/>
                <a:gd name="T60" fmla="*/ 105 w 287"/>
                <a:gd name="T61" fmla="*/ 32 h 272"/>
                <a:gd name="T62" fmla="*/ 97 w 287"/>
                <a:gd name="T63" fmla="*/ 37 h 272"/>
                <a:gd name="T64" fmla="*/ 88 w 287"/>
                <a:gd name="T65" fmla="*/ 42 h 272"/>
                <a:gd name="T66" fmla="*/ 74 w 287"/>
                <a:gd name="T67" fmla="*/ 62 h 272"/>
                <a:gd name="T68" fmla="*/ 67 w 287"/>
                <a:gd name="T69" fmla="*/ 86 h 272"/>
                <a:gd name="T70" fmla="*/ 66 w 287"/>
                <a:gd name="T71" fmla="*/ 102 h 272"/>
                <a:gd name="T72" fmla="*/ 68 w 287"/>
                <a:gd name="T73" fmla="*/ 117 h 272"/>
                <a:gd name="T74" fmla="*/ 68 w 287"/>
                <a:gd name="T75" fmla="*/ 126 h 272"/>
                <a:gd name="T76" fmla="*/ 69 w 287"/>
                <a:gd name="T77" fmla="*/ 136 h 272"/>
                <a:gd name="T78" fmla="*/ 81 w 287"/>
                <a:gd name="T79" fmla="*/ 148 h 272"/>
                <a:gd name="T80" fmla="*/ 96 w 287"/>
                <a:gd name="T81" fmla="*/ 160 h 272"/>
                <a:gd name="T82" fmla="*/ 188 w 287"/>
                <a:gd name="T83" fmla="*/ 232 h 272"/>
                <a:gd name="T84" fmla="*/ 198 w 287"/>
                <a:gd name="T85" fmla="*/ 241 h 272"/>
                <a:gd name="T86" fmla="*/ 204 w 287"/>
                <a:gd name="T87" fmla="*/ 249 h 272"/>
                <a:gd name="T88" fmla="*/ 202 w 287"/>
                <a:gd name="T89" fmla="*/ 259 h 272"/>
                <a:gd name="T90" fmla="*/ 196 w 287"/>
                <a:gd name="T91" fmla="*/ 268 h 272"/>
                <a:gd name="T92" fmla="*/ 186 w 287"/>
                <a:gd name="T93" fmla="*/ 272 h 272"/>
                <a:gd name="T94" fmla="*/ 174 w 287"/>
                <a:gd name="T95" fmla="*/ 268 h 272"/>
                <a:gd name="T96" fmla="*/ 166 w 287"/>
                <a:gd name="T97" fmla="*/ 259 h 272"/>
                <a:gd name="T98" fmla="*/ 36 w 287"/>
                <a:gd name="T99" fmla="*/ 158 h 272"/>
                <a:gd name="T100" fmla="*/ 21 w 287"/>
                <a:gd name="T101" fmla="*/ 147 h 272"/>
                <a:gd name="T102" fmla="*/ 8 w 287"/>
                <a:gd name="T103" fmla="*/ 136 h 272"/>
                <a:gd name="T104" fmla="*/ 1 w 287"/>
                <a:gd name="T105" fmla="*/ 126 h 272"/>
                <a:gd name="T106" fmla="*/ 0 w 287"/>
                <a:gd name="T107" fmla="*/ 116 h 272"/>
                <a:gd name="T108" fmla="*/ 14 w 287"/>
                <a:gd name="T109" fmla="*/ 105 h 272"/>
                <a:gd name="T110" fmla="*/ 31 w 287"/>
                <a:gd name="T111" fmla="*/ 108 h 272"/>
                <a:gd name="T112" fmla="*/ 34 w 287"/>
                <a:gd name="T113" fmla="*/ 70 h 272"/>
                <a:gd name="T114" fmla="*/ 52 w 287"/>
                <a:gd name="T115" fmla="*/ 3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7" h="272">
                  <a:moveTo>
                    <a:pt x="52" y="35"/>
                  </a:moveTo>
                  <a:lnTo>
                    <a:pt x="57" y="30"/>
                  </a:lnTo>
                  <a:lnTo>
                    <a:pt x="62" y="23"/>
                  </a:lnTo>
                  <a:lnTo>
                    <a:pt x="69" y="18"/>
                  </a:lnTo>
                  <a:lnTo>
                    <a:pt x="75" y="12"/>
                  </a:lnTo>
                  <a:lnTo>
                    <a:pt x="82" y="9"/>
                  </a:lnTo>
                  <a:lnTo>
                    <a:pt x="89" y="5"/>
                  </a:lnTo>
                  <a:lnTo>
                    <a:pt x="97" y="3"/>
                  </a:lnTo>
                  <a:lnTo>
                    <a:pt x="104" y="1"/>
                  </a:lnTo>
                  <a:lnTo>
                    <a:pt x="111" y="0"/>
                  </a:lnTo>
                  <a:lnTo>
                    <a:pt x="118" y="0"/>
                  </a:lnTo>
                  <a:lnTo>
                    <a:pt x="123" y="1"/>
                  </a:lnTo>
                  <a:lnTo>
                    <a:pt x="130" y="2"/>
                  </a:lnTo>
                  <a:lnTo>
                    <a:pt x="137" y="3"/>
                  </a:lnTo>
                  <a:lnTo>
                    <a:pt x="144" y="4"/>
                  </a:lnTo>
                  <a:lnTo>
                    <a:pt x="151" y="7"/>
                  </a:lnTo>
                  <a:lnTo>
                    <a:pt x="158" y="10"/>
                  </a:lnTo>
                  <a:lnTo>
                    <a:pt x="166" y="16"/>
                  </a:lnTo>
                  <a:lnTo>
                    <a:pt x="173" y="22"/>
                  </a:lnTo>
                  <a:lnTo>
                    <a:pt x="180" y="29"/>
                  </a:lnTo>
                  <a:lnTo>
                    <a:pt x="188" y="37"/>
                  </a:lnTo>
                  <a:lnTo>
                    <a:pt x="198" y="45"/>
                  </a:lnTo>
                  <a:lnTo>
                    <a:pt x="206" y="52"/>
                  </a:lnTo>
                  <a:lnTo>
                    <a:pt x="216" y="58"/>
                  </a:lnTo>
                  <a:lnTo>
                    <a:pt x="224" y="65"/>
                  </a:lnTo>
                  <a:lnTo>
                    <a:pt x="232" y="71"/>
                  </a:lnTo>
                  <a:lnTo>
                    <a:pt x="241" y="78"/>
                  </a:lnTo>
                  <a:lnTo>
                    <a:pt x="250" y="85"/>
                  </a:lnTo>
                  <a:lnTo>
                    <a:pt x="261" y="92"/>
                  </a:lnTo>
                  <a:lnTo>
                    <a:pt x="265" y="94"/>
                  </a:lnTo>
                  <a:lnTo>
                    <a:pt x="271" y="96"/>
                  </a:lnTo>
                  <a:lnTo>
                    <a:pt x="275" y="99"/>
                  </a:lnTo>
                  <a:lnTo>
                    <a:pt x="280" y="103"/>
                  </a:lnTo>
                  <a:lnTo>
                    <a:pt x="285" y="110"/>
                  </a:lnTo>
                  <a:lnTo>
                    <a:pt x="287" y="117"/>
                  </a:lnTo>
                  <a:lnTo>
                    <a:pt x="287" y="124"/>
                  </a:lnTo>
                  <a:lnTo>
                    <a:pt x="285" y="132"/>
                  </a:lnTo>
                  <a:lnTo>
                    <a:pt x="281" y="137"/>
                  </a:lnTo>
                  <a:lnTo>
                    <a:pt x="277" y="139"/>
                  </a:lnTo>
                  <a:lnTo>
                    <a:pt x="271" y="139"/>
                  </a:lnTo>
                  <a:lnTo>
                    <a:pt x="265" y="138"/>
                  </a:lnTo>
                  <a:lnTo>
                    <a:pt x="258" y="136"/>
                  </a:lnTo>
                  <a:lnTo>
                    <a:pt x="252" y="133"/>
                  </a:lnTo>
                  <a:lnTo>
                    <a:pt x="246" y="130"/>
                  </a:lnTo>
                  <a:lnTo>
                    <a:pt x="240" y="126"/>
                  </a:lnTo>
                  <a:lnTo>
                    <a:pt x="232" y="121"/>
                  </a:lnTo>
                  <a:lnTo>
                    <a:pt x="226" y="114"/>
                  </a:lnTo>
                  <a:lnTo>
                    <a:pt x="219" y="106"/>
                  </a:lnTo>
                  <a:lnTo>
                    <a:pt x="212" y="98"/>
                  </a:lnTo>
                  <a:lnTo>
                    <a:pt x="153" y="53"/>
                  </a:lnTo>
                  <a:lnTo>
                    <a:pt x="149" y="49"/>
                  </a:lnTo>
                  <a:lnTo>
                    <a:pt x="145" y="46"/>
                  </a:lnTo>
                  <a:lnTo>
                    <a:pt x="142" y="43"/>
                  </a:lnTo>
                  <a:lnTo>
                    <a:pt x="137" y="41"/>
                  </a:lnTo>
                  <a:lnTo>
                    <a:pt x="134" y="39"/>
                  </a:lnTo>
                  <a:lnTo>
                    <a:pt x="130" y="37"/>
                  </a:lnTo>
                  <a:lnTo>
                    <a:pt x="127" y="35"/>
                  </a:lnTo>
                  <a:lnTo>
                    <a:pt x="123" y="34"/>
                  </a:lnTo>
                  <a:lnTo>
                    <a:pt x="119" y="33"/>
                  </a:lnTo>
                  <a:lnTo>
                    <a:pt x="114" y="32"/>
                  </a:lnTo>
                  <a:lnTo>
                    <a:pt x="110" y="32"/>
                  </a:lnTo>
                  <a:lnTo>
                    <a:pt x="105" y="32"/>
                  </a:lnTo>
                  <a:lnTo>
                    <a:pt x="100" y="34"/>
                  </a:lnTo>
                  <a:lnTo>
                    <a:pt x="97" y="37"/>
                  </a:lnTo>
                  <a:lnTo>
                    <a:pt x="92" y="39"/>
                  </a:lnTo>
                  <a:lnTo>
                    <a:pt x="88" y="42"/>
                  </a:lnTo>
                  <a:lnTo>
                    <a:pt x="80" y="52"/>
                  </a:lnTo>
                  <a:lnTo>
                    <a:pt x="74" y="62"/>
                  </a:lnTo>
                  <a:lnTo>
                    <a:pt x="71" y="73"/>
                  </a:lnTo>
                  <a:lnTo>
                    <a:pt x="67" y="86"/>
                  </a:lnTo>
                  <a:lnTo>
                    <a:pt x="66" y="94"/>
                  </a:lnTo>
                  <a:lnTo>
                    <a:pt x="66" y="102"/>
                  </a:lnTo>
                  <a:lnTo>
                    <a:pt x="67" y="109"/>
                  </a:lnTo>
                  <a:lnTo>
                    <a:pt x="68" y="117"/>
                  </a:lnTo>
                  <a:lnTo>
                    <a:pt x="68" y="122"/>
                  </a:lnTo>
                  <a:lnTo>
                    <a:pt x="68" y="126"/>
                  </a:lnTo>
                  <a:lnTo>
                    <a:pt x="68" y="131"/>
                  </a:lnTo>
                  <a:lnTo>
                    <a:pt x="69" y="136"/>
                  </a:lnTo>
                  <a:lnTo>
                    <a:pt x="75" y="143"/>
                  </a:lnTo>
                  <a:lnTo>
                    <a:pt x="81" y="148"/>
                  </a:lnTo>
                  <a:lnTo>
                    <a:pt x="88" y="154"/>
                  </a:lnTo>
                  <a:lnTo>
                    <a:pt x="96" y="160"/>
                  </a:lnTo>
                  <a:lnTo>
                    <a:pt x="183" y="229"/>
                  </a:lnTo>
                  <a:lnTo>
                    <a:pt x="188" y="232"/>
                  </a:lnTo>
                  <a:lnTo>
                    <a:pt x="194" y="236"/>
                  </a:lnTo>
                  <a:lnTo>
                    <a:pt x="198" y="241"/>
                  </a:lnTo>
                  <a:lnTo>
                    <a:pt x="202" y="244"/>
                  </a:lnTo>
                  <a:lnTo>
                    <a:pt x="204" y="249"/>
                  </a:lnTo>
                  <a:lnTo>
                    <a:pt x="204" y="253"/>
                  </a:lnTo>
                  <a:lnTo>
                    <a:pt x="202" y="259"/>
                  </a:lnTo>
                  <a:lnTo>
                    <a:pt x="199" y="264"/>
                  </a:lnTo>
                  <a:lnTo>
                    <a:pt x="196" y="268"/>
                  </a:lnTo>
                  <a:lnTo>
                    <a:pt x="190" y="270"/>
                  </a:lnTo>
                  <a:lnTo>
                    <a:pt x="186" y="272"/>
                  </a:lnTo>
                  <a:lnTo>
                    <a:pt x="180" y="270"/>
                  </a:lnTo>
                  <a:lnTo>
                    <a:pt x="174" y="268"/>
                  </a:lnTo>
                  <a:lnTo>
                    <a:pt x="171" y="264"/>
                  </a:lnTo>
                  <a:lnTo>
                    <a:pt x="166" y="259"/>
                  </a:lnTo>
                  <a:lnTo>
                    <a:pt x="160" y="254"/>
                  </a:lnTo>
                  <a:lnTo>
                    <a:pt x="36" y="158"/>
                  </a:lnTo>
                  <a:lnTo>
                    <a:pt x="28" y="152"/>
                  </a:lnTo>
                  <a:lnTo>
                    <a:pt x="21" y="147"/>
                  </a:lnTo>
                  <a:lnTo>
                    <a:pt x="15" y="141"/>
                  </a:lnTo>
                  <a:lnTo>
                    <a:pt x="8" y="136"/>
                  </a:lnTo>
                  <a:lnTo>
                    <a:pt x="5" y="131"/>
                  </a:lnTo>
                  <a:lnTo>
                    <a:pt x="1" y="126"/>
                  </a:lnTo>
                  <a:lnTo>
                    <a:pt x="0" y="122"/>
                  </a:lnTo>
                  <a:lnTo>
                    <a:pt x="0" y="116"/>
                  </a:lnTo>
                  <a:lnTo>
                    <a:pt x="6" y="109"/>
                  </a:lnTo>
                  <a:lnTo>
                    <a:pt x="14" y="105"/>
                  </a:lnTo>
                  <a:lnTo>
                    <a:pt x="23" y="103"/>
                  </a:lnTo>
                  <a:lnTo>
                    <a:pt x="31" y="108"/>
                  </a:lnTo>
                  <a:lnTo>
                    <a:pt x="30" y="88"/>
                  </a:lnTo>
                  <a:lnTo>
                    <a:pt x="34" y="70"/>
                  </a:lnTo>
                  <a:lnTo>
                    <a:pt x="41" y="53"/>
                  </a:lnTo>
                  <a:lnTo>
                    <a:pt x="52" y="35"/>
                  </a:lnTo>
                  <a:close/>
                </a:path>
              </a:pathLst>
            </a:custGeom>
            <a:solidFill>
              <a:srgbClr val="0035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2551" y="1758"/>
              <a:ext cx="61" cy="71"/>
            </a:xfrm>
            <a:custGeom>
              <a:avLst/>
              <a:gdLst>
                <a:gd name="T0" fmla="*/ 99 w 124"/>
                <a:gd name="T1" fmla="*/ 141 h 141"/>
                <a:gd name="T2" fmla="*/ 87 w 124"/>
                <a:gd name="T3" fmla="*/ 128 h 141"/>
                <a:gd name="T4" fmla="*/ 78 w 124"/>
                <a:gd name="T5" fmla="*/ 116 h 141"/>
                <a:gd name="T6" fmla="*/ 71 w 124"/>
                <a:gd name="T7" fmla="*/ 108 h 141"/>
                <a:gd name="T8" fmla="*/ 66 w 124"/>
                <a:gd name="T9" fmla="*/ 103 h 141"/>
                <a:gd name="T10" fmla="*/ 61 w 124"/>
                <a:gd name="T11" fmla="*/ 98 h 141"/>
                <a:gd name="T12" fmla="*/ 59 w 124"/>
                <a:gd name="T13" fmla="*/ 94 h 141"/>
                <a:gd name="T14" fmla="*/ 57 w 124"/>
                <a:gd name="T15" fmla="*/ 92 h 141"/>
                <a:gd name="T16" fmla="*/ 56 w 124"/>
                <a:gd name="T17" fmla="*/ 90 h 141"/>
                <a:gd name="T18" fmla="*/ 49 w 124"/>
                <a:gd name="T19" fmla="*/ 82 h 141"/>
                <a:gd name="T20" fmla="*/ 43 w 124"/>
                <a:gd name="T21" fmla="*/ 75 h 141"/>
                <a:gd name="T22" fmla="*/ 36 w 124"/>
                <a:gd name="T23" fmla="*/ 68 h 141"/>
                <a:gd name="T24" fmla="*/ 30 w 124"/>
                <a:gd name="T25" fmla="*/ 62 h 141"/>
                <a:gd name="T26" fmla="*/ 25 w 124"/>
                <a:gd name="T27" fmla="*/ 55 h 141"/>
                <a:gd name="T28" fmla="*/ 18 w 124"/>
                <a:gd name="T29" fmla="*/ 50 h 141"/>
                <a:gd name="T30" fmla="*/ 12 w 124"/>
                <a:gd name="T31" fmla="*/ 44 h 141"/>
                <a:gd name="T32" fmla="*/ 6 w 124"/>
                <a:gd name="T33" fmla="*/ 37 h 141"/>
                <a:gd name="T34" fmla="*/ 3 w 124"/>
                <a:gd name="T35" fmla="*/ 30 h 141"/>
                <a:gd name="T36" fmla="*/ 0 w 124"/>
                <a:gd name="T37" fmla="*/ 22 h 141"/>
                <a:gd name="T38" fmla="*/ 3 w 124"/>
                <a:gd name="T39" fmla="*/ 14 h 141"/>
                <a:gd name="T40" fmla="*/ 7 w 124"/>
                <a:gd name="T41" fmla="*/ 6 h 141"/>
                <a:gd name="T42" fmla="*/ 16 w 124"/>
                <a:gd name="T43" fmla="*/ 0 h 141"/>
                <a:gd name="T44" fmla="*/ 25 w 124"/>
                <a:gd name="T45" fmla="*/ 1 h 141"/>
                <a:gd name="T46" fmla="*/ 31 w 124"/>
                <a:gd name="T47" fmla="*/ 5 h 141"/>
                <a:gd name="T48" fmla="*/ 37 w 124"/>
                <a:gd name="T49" fmla="*/ 10 h 141"/>
                <a:gd name="T50" fmla="*/ 45 w 124"/>
                <a:gd name="T51" fmla="*/ 20 h 141"/>
                <a:gd name="T52" fmla="*/ 53 w 124"/>
                <a:gd name="T53" fmla="*/ 30 h 141"/>
                <a:gd name="T54" fmla="*/ 63 w 124"/>
                <a:gd name="T55" fmla="*/ 40 h 141"/>
                <a:gd name="T56" fmla="*/ 72 w 124"/>
                <a:gd name="T57" fmla="*/ 53 h 141"/>
                <a:gd name="T58" fmla="*/ 82 w 124"/>
                <a:gd name="T59" fmla="*/ 67 h 141"/>
                <a:gd name="T60" fmla="*/ 95 w 124"/>
                <a:gd name="T61" fmla="*/ 83 h 141"/>
                <a:gd name="T62" fmla="*/ 109 w 124"/>
                <a:gd name="T63" fmla="*/ 100 h 141"/>
                <a:gd name="T64" fmla="*/ 124 w 124"/>
                <a:gd name="T65" fmla="*/ 121 h 141"/>
                <a:gd name="T66" fmla="*/ 99 w 124"/>
                <a:gd name="T6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41">
                  <a:moveTo>
                    <a:pt x="99" y="141"/>
                  </a:moveTo>
                  <a:lnTo>
                    <a:pt x="87" y="128"/>
                  </a:lnTo>
                  <a:lnTo>
                    <a:pt x="78" y="116"/>
                  </a:lnTo>
                  <a:lnTo>
                    <a:pt x="71" y="108"/>
                  </a:lnTo>
                  <a:lnTo>
                    <a:pt x="66" y="103"/>
                  </a:lnTo>
                  <a:lnTo>
                    <a:pt x="61" y="98"/>
                  </a:lnTo>
                  <a:lnTo>
                    <a:pt x="59" y="94"/>
                  </a:lnTo>
                  <a:lnTo>
                    <a:pt x="57" y="92"/>
                  </a:lnTo>
                  <a:lnTo>
                    <a:pt x="56" y="90"/>
                  </a:lnTo>
                  <a:lnTo>
                    <a:pt x="49" y="82"/>
                  </a:lnTo>
                  <a:lnTo>
                    <a:pt x="43" y="75"/>
                  </a:lnTo>
                  <a:lnTo>
                    <a:pt x="36" y="68"/>
                  </a:lnTo>
                  <a:lnTo>
                    <a:pt x="30" y="62"/>
                  </a:lnTo>
                  <a:lnTo>
                    <a:pt x="25" y="55"/>
                  </a:lnTo>
                  <a:lnTo>
                    <a:pt x="18" y="50"/>
                  </a:lnTo>
                  <a:lnTo>
                    <a:pt x="12" y="44"/>
                  </a:lnTo>
                  <a:lnTo>
                    <a:pt x="6" y="37"/>
                  </a:lnTo>
                  <a:lnTo>
                    <a:pt x="3" y="30"/>
                  </a:lnTo>
                  <a:lnTo>
                    <a:pt x="0" y="22"/>
                  </a:lnTo>
                  <a:lnTo>
                    <a:pt x="3" y="14"/>
                  </a:lnTo>
                  <a:lnTo>
                    <a:pt x="7" y="6"/>
                  </a:lnTo>
                  <a:lnTo>
                    <a:pt x="16" y="0"/>
                  </a:lnTo>
                  <a:lnTo>
                    <a:pt x="25" y="1"/>
                  </a:lnTo>
                  <a:lnTo>
                    <a:pt x="31" y="5"/>
                  </a:lnTo>
                  <a:lnTo>
                    <a:pt x="37" y="10"/>
                  </a:lnTo>
                  <a:lnTo>
                    <a:pt x="45" y="20"/>
                  </a:lnTo>
                  <a:lnTo>
                    <a:pt x="53" y="30"/>
                  </a:lnTo>
                  <a:lnTo>
                    <a:pt x="63" y="40"/>
                  </a:lnTo>
                  <a:lnTo>
                    <a:pt x="72" y="53"/>
                  </a:lnTo>
                  <a:lnTo>
                    <a:pt x="82" y="67"/>
                  </a:lnTo>
                  <a:lnTo>
                    <a:pt x="95" y="83"/>
                  </a:lnTo>
                  <a:lnTo>
                    <a:pt x="109" y="100"/>
                  </a:lnTo>
                  <a:lnTo>
                    <a:pt x="124" y="121"/>
                  </a:lnTo>
                  <a:lnTo>
                    <a:pt x="99" y="141"/>
                  </a:lnTo>
                  <a:close/>
                </a:path>
              </a:pathLst>
            </a:custGeom>
            <a:solidFill>
              <a:srgbClr val="597C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2625" y="1685"/>
              <a:ext cx="102" cy="167"/>
            </a:xfrm>
            <a:custGeom>
              <a:avLst/>
              <a:gdLst>
                <a:gd name="T0" fmla="*/ 74 w 205"/>
                <a:gd name="T1" fmla="*/ 70 h 335"/>
                <a:gd name="T2" fmla="*/ 83 w 205"/>
                <a:gd name="T3" fmla="*/ 85 h 335"/>
                <a:gd name="T4" fmla="*/ 120 w 205"/>
                <a:gd name="T5" fmla="*/ 80 h 335"/>
                <a:gd name="T6" fmla="*/ 132 w 205"/>
                <a:gd name="T7" fmla="*/ 72 h 335"/>
                <a:gd name="T8" fmla="*/ 145 w 205"/>
                <a:gd name="T9" fmla="*/ 63 h 335"/>
                <a:gd name="T10" fmla="*/ 163 w 205"/>
                <a:gd name="T11" fmla="*/ 61 h 335"/>
                <a:gd name="T12" fmla="*/ 171 w 205"/>
                <a:gd name="T13" fmla="*/ 73 h 335"/>
                <a:gd name="T14" fmla="*/ 173 w 205"/>
                <a:gd name="T15" fmla="*/ 86 h 335"/>
                <a:gd name="T16" fmla="*/ 167 w 205"/>
                <a:gd name="T17" fmla="*/ 96 h 335"/>
                <a:gd name="T18" fmla="*/ 151 w 205"/>
                <a:gd name="T19" fmla="*/ 104 h 335"/>
                <a:gd name="T20" fmla="*/ 136 w 205"/>
                <a:gd name="T21" fmla="*/ 109 h 335"/>
                <a:gd name="T22" fmla="*/ 108 w 205"/>
                <a:gd name="T23" fmla="*/ 137 h 335"/>
                <a:gd name="T24" fmla="*/ 119 w 205"/>
                <a:gd name="T25" fmla="*/ 156 h 335"/>
                <a:gd name="T26" fmla="*/ 127 w 205"/>
                <a:gd name="T27" fmla="*/ 176 h 335"/>
                <a:gd name="T28" fmla="*/ 137 w 205"/>
                <a:gd name="T29" fmla="*/ 193 h 335"/>
                <a:gd name="T30" fmla="*/ 148 w 205"/>
                <a:gd name="T31" fmla="*/ 212 h 335"/>
                <a:gd name="T32" fmla="*/ 159 w 205"/>
                <a:gd name="T33" fmla="*/ 229 h 335"/>
                <a:gd name="T34" fmla="*/ 167 w 205"/>
                <a:gd name="T35" fmla="*/ 246 h 335"/>
                <a:gd name="T36" fmla="*/ 176 w 205"/>
                <a:gd name="T37" fmla="*/ 261 h 335"/>
                <a:gd name="T38" fmla="*/ 185 w 205"/>
                <a:gd name="T39" fmla="*/ 276 h 335"/>
                <a:gd name="T40" fmla="*/ 195 w 205"/>
                <a:gd name="T41" fmla="*/ 291 h 335"/>
                <a:gd name="T42" fmla="*/ 204 w 205"/>
                <a:gd name="T43" fmla="*/ 306 h 335"/>
                <a:gd name="T44" fmla="*/ 203 w 205"/>
                <a:gd name="T45" fmla="*/ 322 h 335"/>
                <a:gd name="T46" fmla="*/ 188 w 205"/>
                <a:gd name="T47" fmla="*/ 334 h 335"/>
                <a:gd name="T48" fmla="*/ 176 w 205"/>
                <a:gd name="T49" fmla="*/ 334 h 335"/>
                <a:gd name="T50" fmla="*/ 168 w 205"/>
                <a:gd name="T51" fmla="*/ 328 h 335"/>
                <a:gd name="T52" fmla="*/ 161 w 205"/>
                <a:gd name="T53" fmla="*/ 319 h 335"/>
                <a:gd name="T54" fmla="*/ 151 w 205"/>
                <a:gd name="T55" fmla="*/ 299 h 335"/>
                <a:gd name="T56" fmla="*/ 135 w 205"/>
                <a:gd name="T57" fmla="*/ 267 h 335"/>
                <a:gd name="T58" fmla="*/ 117 w 205"/>
                <a:gd name="T59" fmla="*/ 233 h 335"/>
                <a:gd name="T60" fmla="*/ 99 w 205"/>
                <a:gd name="T61" fmla="*/ 200 h 335"/>
                <a:gd name="T62" fmla="*/ 85 w 205"/>
                <a:gd name="T63" fmla="*/ 175 h 335"/>
                <a:gd name="T64" fmla="*/ 76 w 205"/>
                <a:gd name="T65" fmla="*/ 156 h 335"/>
                <a:gd name="T66" fmla="*/ 37 w 205"/>
                <a:gd name="T67" fmla="*/ 165 h 335"/>
                <a:gd name="T68" fmla="*/ 26 w 205"/>
                <a:gd name="T69" fmla="*/ 170 h 335"/>
                <a:gd name="T70" fmla="*/ 17 w 205"/>
                <a:gd name="T71" fmla="*/ 171 h 335"/>
                <a:gd name="T72" fmla="*/ 8 w 205"/>
                <a:gd name="T73" fmla="*/ 169 h 335"/>
                <a:gd name="T74" fmla="*/ 1 w 205"/>
                <a:gd name="T75" fmla="*/ 162 h 335"/>
                <a:gd name="T76" fmla="*/ 3 w 205"/>
                <a:gd name="T77" fmla="*/ 144 h 335"/>
                <a:gd name="T78" fmla="*/ 22 w 205"/>
                <a:gd name="T79" fmla="*/ 131 h 335"/>
                <a:gd name="T80" fmla="*/ 49 w 205"/>
                <a:gd name="T81" fmla="*/ 104 h 335"/>
                <a:gd name="T82" fmla="*/ 41 w 205"/>
                <a:gd name="T83" fmla="*/ 86 h 335"/>
                <a:gd name="T84" fmla="*/ 30 w 205"/>
                <a:gd name="T85" fmla="*/ 64 h 335"/>
                <a:gd name="T86" fmla="*/ 19 w 205"/>
                <a:gd name="T87" fmla="*/ 44 h 335"/>
                <a:gd name="T88" fmla="*/ 14 w 205"/>
                <a:gd name="T89" fmla="*/ 25 h 335"/>
                <a:gd name="T90" fmla="*/ 18 w 205"/>
                <a:gd name="T91" fmla="*/ 9 h 335"/>
                <a:gd name="T92" fmla="*/ 36 w 205"/>
                <a:gd name="T93" fmla="*/ 0 h 335"/>
                <a:gd name="T94" fmla="*/ 48 w 205"/>
                <a:gd name="T95" fmla="*/ 5 h 335"/>
                <a:gd name="T96" fmla="*/ 59 w 205"/>
                <a:gd name="T97" fmla="*/ 25 h 335"/>
                <a:gd name="T98" fmla="*/ 64 w 205"/>
                <a:gd name="T99"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335">
                  <a:moveTo>
                    <a:pt x="69" y="61"/>
                  </a:moveTo>
                  <a:lnTo>
                    <a:pt x="74" y="70"/>
                  </a:lnTo>
                  <a:lnTo>
                    <a:pt x="78" y="77"/>
                  </a:lnTo>
                  <a:lnTo>
                    <a:pt x="83" y="85"/>
                  </a:lnTo>
                  <a:lnTo>
                    <a:pt x="87" y="94"/>
                  </a:lnTo>
                  <a:lnTo>
                    <a:pt x="120" y="80"/>
                  </a:lnTo>
                  <a:lnTo>
                    <a:pt x="127" y="77"/>
                  </a:lnTo>
                  <a:lnTo>
                    <a:pt x="132" y="72"/>
                  </a:lnTo>
                  <a:lnTo>
                    <a:pt x="138" y="67"/>
                  </a:lnTo>
                  <a:lnTo>
                    <a:pt x="145" y="63"/>
                  </a:lnTo>
                  <a:lnTo>
                    <a:pt x="155" y="59"/>
                  </a:lnTo>
                  <a:lnTo>
                    <a:pt x="163" y="61"/>
                  </a:lnTo>
                  <a:lnTo>
                    <a:pt x="168" y="66"/>
                  </a:lnTo>
                  <a:lnTo>
                    <a:pt x="171" y="73"/>
                  </a:lnTo>
                  <a:lnTo>
                    <a:pt x="174" y="79"/>
                  </a:lnTo>
                  <a:lnTo>
                    <a:pt x="173" y="86"/>
                  </a:lnTo>
                  <a:lnTo>
                    <a:pt x="170" y="92"/>
                  </a:lnTo>
                  <a:lnTo>
                    <a:pt x="167" y="96"/>
                  </a:lnTo>
                  <a:lnTo>
                    <a:pt x="159" y="102"/>
                  </a:lnTo>
                  <a:lnTo>
                    <a:pt x="151" y="104"/>
                  </a:lnTo>
                  <a:lnTo>
                    <a:pt x="144" y="106"/>
                  </a:lnTo>
                  <a:lnTo>
                    <a:pt x="136" y="109"/>
                  </a:lnTo>
                  <a:lnTo>
                    <a:pt x="102" y="125"/>
                  </a:lnTo>
                  <a:lnTo>
                    <a:pt x="108" y="137"/>
                  </a:lnTo>
                  <a:lnTo>
                    <a:pt x="114" y="146"/>
                  </a:lnTo>
                  <a:lnTo>
                    <a:pt x="119" y="156"/>
                  </a:lnTo>
                  <a:lnTo>
                    <a:pt x="123" y="168"/>
                  </a:lnTo>
                  <a:lnTo>
                    <a:pt x="127" y="176"/>
                  </a:lnTo>
                  <a:lnTo>
                    <a:pt x="132" y="184"/>
                  </a:lnTo>
                  <a:lnTo>
                    <a:pt x="137" y="193"/>
                  </a:lnTo>
                  <a:lnTo>
                    <a:pt x="143" y="202"/>
                  </a:lnTo>
                  <a:lnTo>
                    <a:pt x="148" y="212"/>
                  </a:lnTo>
                  <a:lnTo>
                    <a:pt x="153" y="221"/>
                  </a:lnTo>
                  <a:lnTo>
                    <a:pt x="159" y="229"/>
                  </a:lnTo>
                  <a:lnTo>
                    <a:pt x="162" y="237"/>
                  </a:lnTo>
                  <a:lnTo>
                    <a:pt x="167" y="246"/>
                  </a:lnTo>
                  <a:lnTo>
                    <a:pt x="171" y="254"/>
                  </a:lnTo>
                  <a:lnTo>
                    <a:pt x="176" y="261"/>
                  </a:lnTo>
                  <a:lnTo>
                    <a:pt x="181" y="269"/>
                  </a:lnTo>
                  <a:lnTo>
                    <a:pt x="185" y="276"/>
                  </a:lnTo>
                  <a:lnTo>
                    <a:pt x="190" y="283"/>
                  </a:lnTo>
                  <a:lnTo>
                    <a:pt x="195" y="291"/>
                  </a:lnTo>
                  <a:lnTo>
                    <a:pt x="200" y="299"/>
                  </a:lnTo>
                  <a:lnTo>
                    <a:pt x="204" y="306"/>
                  </a:lnTo>
                  <a:lnTo>
                    <a:pt x="205" y="314"/>
                  </a:lnTo>
                  <a:lnTo>
                    <a:pt x="203" y="322"/>
                  </a:lnTo>
                  <a:lnTo>
                    <a:pt x="195" y="330"/>
                  </a:lnTo>
                  <a:lnTo>
                    <a:pt x="188" y="334"/>
                  </a:lnTo>
                  <a:lnTo>
                    <a:pt x="181" y="335"/>
                  </a:lnTo>
                  <a:lnTo>
                    <a:pt x="176" y="334"/>
                  </a:lnTo>
                  <a:lnTo>
                    <a:pt x="171" y="331"/>
                  </a:lnTo>
                  <a:lnTo>
                    <a:pt x="168" y="328"/>
                  </a:lnTo>
                  <a:lnTo>
                    <a:pt x="165" y="323"/>
                  </a:lnTo>
                  <a:lnTo>
                    <a:pt x="161" y="319"/>
                  </a:lnTo>
                  <a:lnTo>
                    <a:pt x="159" y="314"/>
                  </a:lnTo>
                  <a:lnTo>
                    <a:pt x="151" y="299"/>
                  </a:lnTo>
                  <a:lnTo>
                    <a:pt x="143" y="284"/>
                  </a:lnTo>
                  <a:lnTo>
                    <a:pt x="135" y="267"/>
                  </a:lnTo>
                  <a:lnTo>
                    <a:pt x="125" y="251"/>
                  </a:lnTo>
                  <a:lnTo>
                    <a:pt x="117" y="233"/>
                  </a:lnTo>
                  <a:lnTo>
                    <a:pt x="108" y="217"/>
                  </a:lnTo>
                  <a:lnTo>
                    <a:pt x="99" y="200"/>
                  </a:lnTo>
                  <a:lnTo>
                    <a:pt x="91" y="184"/>
                  </a:lnTo>
                  <a:lnTo>
                    <a:pt x="85" y="175"/>
                  </a:lnTo>
                  <a:lnTo>
                    <a:pt x="81" y="165"/>
                  </a:lnTo>
                  <a:lnTo>
                    <a:pt x="76" y="156"/>
                  </a:lnTo>
                  <a:lnTo>
                    <a:pt x="70" y="146"/>
                  </a:lnTo>
                  <a:lnTo>
                    <a:pt x="37" y="165"/>
                  </a:lnTo>
                  <a:lnTo>
                    <a:pt x="32" y="168"/>
                  </a:lnTo>
                  <a:lnTo>
                    <a:pt x="26" y="170"/>
                  </a:lnTo>
                  <a:lnTo>
                    <a:pt x="22" y="171"/>
                  </a:lnTo>
                  <a:lnTo>
                    <a:pt x="17" y="171"/>
                  </a:lnTo>
                  <a:lnTo>
                    <a:pt x="13" y="171"/>
                  </a:lnTo>
                  <a:lnTo>
                    <a:pt x="8" y="169"/>
                  </a:lnTo>
                  <a:lnTo>
                    <a:pt x="5" y="167"/>
                  </a:lnTo>
                  <a:lnTo>
                    <a:pt x="1" y="162"/>
                  </a:lnTo>
                  <a:lnTo>
                    <a:pt x="0" y="153"/>
                  </a:lnTo>
                  <a:lnTo>
                    <a:pt x="3" y="144"/>
                  </a:lnTo>
                  <a:lnTo>
                    <a:pt x="11" y="137"/>
                  </a:lnTo>
                  <a:lnTo>
                    <a:pt x="22" y="131"/>
                  </a:lnTo>
                  <a:lnTo>
                    <a:pt x="55" y="115"/>
                  </a:lnTo>
                  <a:lnTo>
                    <a:pt x="49" y="104"/>
                  </a:lnTo>
                  <a:lnTo>
                    <a:pt x="46" y="95"/>
                  </a:lnTo>
                  <a:lnTo>
                    <a:pt x="41" y="86"/>
                  </a:lnTo>
                  <a:lnTo>
                    <a:pt x="36" y="76"/>
                  </a:lnTo>
                  <a:lnTo>
                    <a:pt x="30" y="64"/>
                  </a:lnTo>
                  <a:lnTo>
                    <a:pt x="24" y="55"/>
                  </a:lnTo>
                  <a:lnTo>
                    <a:pt x="19" y="44"/>
                  </a:lnTo>
                  <a:lnTo>
                    <a:pt x="15" y="33"/>
                  </a:lnTo>
                  <a:lnTo>
                    <a:pt x="14" y="25"/>
                  </a:lnTo>
                  <a:lnTo>
                    <a:pt x="15" y="16"/>
                  </a:lnTo>
                  <a:lnTo>
                    <a:pt x="18" y="9"/>
                  </a:lnTo>
                  <a:lnTo>
                    <a:pt x="25" y="3"/>
                  </a:lnTo>
                  <a:lnTo>
                    <a:pt x="36" y="0"/>
                  </a:lnTo>
                  <a:lnTo>
                    <a:pt x="43" y="1"/>
                  </a:lnTo>
                  <a:lnTo>
                    <a:pt x="48" y="5"/>
                  </a:lnTo>
                  <a:lnTo>
                    <a:pt x="53" y="12"/>
                  </a:lnTo>
                  <a:lnTo>
                    <a:pt x="59" y="25"/>
                  </a:lnTo>
                  <a:lnTo>
                    <a:pt x="61" y="36"/>
                  </a:lnTo>
                  <a:lnTo>
                    <a:pt x="64" y="48"/>
                  </a:lnTo>
                  <a:lnTo>
                    <a:pt x="69" y="61"/>
                  </a:lnTo>
                  <a:close/>
                </a:path>
              </a:pathLst>
            </a:custGeom>
            <a:solidFill>
              <a:srgbClr val="0035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029" y="1767"/>
              <a:ext cx="202" cy="132"/>
            </a:xfrm>
            <a:custGeom>
              <a:avLst/>
              <a:gdLst>
                <a:gd name="T0" fmla="*/ 335 w 404"/>
                <a:gd name="T1" fmla="*/ 103 h 264"/>
                <a:gd name="T2" fmla="*/ 317 w 404"/>
                <a:gd name="T3" fmla="*/ 89 h 264"/>
                <a:gd name="T4" fmla="*/ 302 w 404"/>
                <a:gd name="T5" fmla="*/ 75 h 264"/>
                <a:gd name="T6" fmla="*/ 288 w 404"/>
                <a:gd name="T7" fmla="*/ 61 h 264"/>
                <a:gd name="T8" fmla="*/ 264 w 404"/>
                <a:gd name="T9" fmla="*/ 69 h 264"/>
                <a:gd name="T10" fmla="*/ 226 w 404"/>
                <a:gd name="T11" fmla="*/ 100 h 264"/>
                <a:gd name="T12" fmla="*/ 197 w 404"/>
                <a:gd name="T13" fmla="*/ 125 h 264"/>
                <a:gd name="T14" fmla="*/ 220 w 404"/>
                <a:gd name="T15" fmla="*/ 151 h 264"/>
                <a:gd name="T16" fmla="*/ 240 w 404"/>
                <a:gd name="T17" fmla="*/ 172 h 264"/>
                <a:gd name="T18" fmla="*/ 256 w 404"/>
                <a:gd name="T19" fmla="*/ 187 h 264"/>
                <a:gd name="T20" fmla="*/ 272 w 404"/>
                <a:gd name="T21" fmla="*/ 202 h 264"/>
                <a:gd name="T22" fmla="*/ 276 w 404"/>
                <a:gd name="T23" fmla="*/ 225 h 264"/>
                <a:gd name="T24" fmla="*/ 258 w 404"/>
                <a:gd name="T25" fmla="*/ 234 h 264"/>
                <a:gd name="T26" fmla="*/ 238 w 404"/>
                <a:gd name="T27" fmla="*/ 218 h 264"/>
                <a:gd name="T28" fmla="*/ 219 w 404"/>
                <a:gd name="T29" fmla="*/ 195 h 264"/>
                <a:gd name="T30" fmla="*/ 197 w 404"/>
                <a:gd name="T31" fmla="*/ 174 h 264"/>
                <a:gd name="T32" fmla="*/ 179 w 404"/>
                <a:gd name="T33" fmla="*/ 157 h 264"/>
                <a:gd name="T34" fmla="*/ 162 w 404"/>
                <a:gd name="T35" fmla="*/ 155 h 264"/>
                <a:gd name="T36" fmla="*/ 123 w 404"/>
                <a:gd name="T37" fmla="*/ 185 h 264"/>
                <a:gd name="T38" fmla="*/ 80 w 404"/>
                <a:gd name="T39" fmla="*/ 220 h 264"/>
                <a:gd name="T40" fmla="*/ 65 w 404"/>
                <a:gd name="T41" fmla="*/ 233 h 264"/>
                <a:gd name="T42" fmla="*/ 48 w 404"/>
                <a:gd name="T43" fmla="*/ 250 h 264"/>
                <a:gd name="T44" fmla="*/ 28 w 404"/>
                <a:gd name="T45" fmla="*/ 264 h 264"/>
                <a:gd name="T46" fmla="*/ 0 w 404"/>
                <a:gd name="T47" fmla="*/ 241 h 264"/>
                <a:gd name="T48" fmla="*/ 9 w 404"/>
                <a:gd name="T49" fmla="*/ 225 h 264"/>
                <a:gd name="T50" fmla="*/ 24 w 404"/>
                <a:gd name="T51" fmla="*/ 216 h 264"/>
                <a:gd name="T52" fmla="*/ 38 w 404"/>
                <a:gd name="T53" fmla="*/ 206 h 264"/>
                <a:gd name="T54" fmla="*/ 90 w 404"/>
                <a:gd name="T55" fmla="*/ 165 h 264"/>
                <a:gd name="T56" fmla="*/ 134 w 404"/>
                <a:gd name="T57" fmla="*/ 132 h 264"/>
                <a:gd name="T58" fmla="*/ 143 w 404"/>
                <a:gd name="T59" fmla="*/ 118 h 264"/>
                <a:gd name="T60" fmla="*/ 151 w 404"/>
                <a:gd name="T61" fmla="*/ 103 h 264"/>
                <a:gd name="T62" fmla="*/ 167 w 404"/>
                <a:gd name="T63" fmla="*/ 99 h 264"/>
                <a:gd name="T64" fmla="*/ 251 w 404"/>
                <a:gd name="T65" fmla="*/ 26 h 264"/>
                <a:gd name="T66" fmla="*/ 256 w 404"/>
                <a:gd name="T67" fmla="*/ 12 h 264"/>
                <a:gd name="T68" fmla="*/ 275 w 404"/>
                <a:gd name="T69" fmla="*/ 7 h 264"/>
                <a:gd name="T70" fmla="*/ 284 w 404"/>
                <a:gd name="T71" fmla="*/ 6 h 264"/>
                <a:gd name="T72" fmla="*/ 291 w 404"/>
                <a:gd name="T73" fmla="*/ 0 h 264"/>
                <a:gd name="T74" fmla="*/ 306 w 404"/>
                <a:gd name="T75" fmla="*/ 6 h 264"/>
                <a:gd name="T76" fmla="*/ 311 w 404"/>
                <a:gd name="T77" fmla="*/ 24 h 264"/>
                <a:gd name="T78" fmla="*/ 317 w 404"/>
                <a:gd name="T79" fmla="*/ 41 h 264"/>
                <a:gd name="T80" fmla="*/ 329 w 404"/>
                <a:gd name="T81" fmla="*/ 54 h 264"/>
                <a:gd name="T82" fmla="*/ 344 w 404"/>
                <a:gd name="T83" fmla="*/ 66 h 264"/>
                <a:gd name="T84" fmla="*/ 367 w 404"/>
                <a:gd name="T85" fmla="*/ 81 h 264"/>
                <a:gd name="T86" fmla="*/ 388 w 404"/>
                <a:gd name="T87" fmla="*/ 95 h 264"/>
                <a:gd name="T88" fmla="*/ 402 w 404"/>
                <a:gd name="T89" fmla="*/ 113 h 264"/>
                <a:gd name="T90" fmla="*/ 401 w 404"/>
                <a:gd name="T91" fmla="*/ 133 h 264"/>
                <a:gd name="T92" fmla="*/ 389 w 404"/>
                <a:gd name="T93" fmla="*/ 140 h 264"/>
                <a:gd name="T94" fmla="*/ 375 w 404"/>
                <a:gd name="T95" fmla="*/ 139 h 264"/>
                <a:gd name="T96" fmla="*/ 362 w 404"/>
                <a:gd name="T97" fmla="*/ 128 h 264"/>
                <a:gd name="T98" fmla="*/ 348 w 404"/>
                <a:gd name="T99" fmla="*/ 11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4" h="264">
                  <a:moveTo>
                    <a:pt x="348" y="113"/>
                  </a:moveTo>
                  <a:lnTo>
                    <a:pt x="342" y="107"/>
                  </a:lnTo>
                  <a:lnTo>
                    <a:pt x="335" y="103"/>
                  </a:lnTo>
                  <a:lnTo>
                    <a:pt x="329" y="99"/>
                  </a:lnTo>
                  <a:lnTo>
                    <a:pt x="322" y="94"/>
                  </a:lnTo>
                  <a:lnTo>
                    <a:pt x="317" y="89"/>
                  </a:lnTo>
                  <a:lnTo>
                    <a:pt x="311" y="84"/>
                  </a:lnTo>
                  <a:lnTo>
                    <a:pt x="306" y="80"/>
                  </a:lnTo>
                  <a:lnTo>
                    <a:pt x="302" y="75"/>
                  </a:lnTo>
                  <a:lnTo>
                    <a:pt x="297" y="71"/>
                  </a:lnTo>
                  <a:lnTo>
                    <a:pt x="293" y="66"/>
                  </a:lnTo>
                  <a:lnTo>
                    <a:pt x="288" y="61"/>
                  </a:lnTo>
                  <a:lnTo>
                    <a:pt x="282" y="56"/>
                  </a:lnTo>
                  <a:lnTo>
                    <a:pt x="274" y="61"/>
                  </a:lnTo>
                  <a:lnTo>
                    <a:pt x="264" y="69"/>
                  </a:lnTo>
                  <a:lnTo>
                    <a:pt x="251" y="80"/>
                  </a:lnTo>
                  <a:lnTo>
                    <a:pt x="238" y="90"/>
                  </a:lnTo>
                  <a:lnTo>
                    <a:pt x="226" y="100"/>
                  </a:lnTo>
                  <a:lnTo>
                    <a:pt x="214" y="111"/>
                  </a:lnTo>
                  <a:lnTo>
                    <a:pt x="204" y="119"/>
                  </a:lnTo>
                  <a:lnTo>
                    <a:pt x="197" y="125"/>
                  </a:lnTo>
                  <a:lnTo>
                    <a:pt x="205" y="134"/>
                  </a:lnTo>
                  <a:lnTo>
                    <a:pt x="212" y="142"/>
                  </a:lnTo>
                  <a:lnTo>
                    <a:pt x="220" y="151"/>
                  </a:lnTo>
                  <a:lnTo>
                    <a:pt x="228" y="160"/>
                  </a:lnTo>
                  <a:lnTo>
                    <a:pt x="234" y="166"/>
                  </a:lnTo>
                  <a:lnTo>
                    <a:pt x="240" y="172"/>
                  </a:lnTo>
                  <a:lnTo>
                    <a:pt x="245" y="178"/>
                  </a:lnTo>
                  <a:lnTo>
                    <a:pt x="251" y="182"/>
                  </a:lnTo>
                  <a:lnTo>
                    <a:pt x="256" y="187"/>
                  </a:lnTo>
                  <a:lnTo>
                    <a:pt x="261" y="192"/>
                  </a:lnTo>
                  <a:lnTo>
                    <a:pt x="266" y="196"/>
                  </a:lnTo>
                  <a:lnTo>
                    <a:pt x="272" y="202"/>
                  </a:lnTo>
                  <a:lnTo>
                    <a:pt x="276" y="209"/>
                  </a:lnTo>
                  <a:lnTo>
                    <a:pt x="279" y="217"/>
                  </a:lnTo>
                  <a:lnTo>
                    <a:pt x="276" y="225"/>
                  </a:lnTo>
                  <a:lnTo>
                    <a:pt x="272" y="231"/>
                  </a:lnTo>
                  <a:lnTo>
                    <a:pt x="265" y="234"/>
                  </a:lnTo>
                  <a:lnTo>
                    <a:pt x="258" y="234"/>
                  </a:lnTo>
                  <a:lnTo>
                    <a:pt x="252" y="232"/>
                  </a:lnTo>
                  <a:lnTo>
                    <a:pt x="246" y="227"/>
                  </a:lnTo>
                  <a:lnTo>
                    <a:pt x="238" y="218"/>
                  </a:lnTo>
                  <a:lnTo>
                    <a:pt x="232" y="210"/>
                  </a:lnTo>
                  <a:lnTo>
                    <a:pt x="225" y="203"/>
                  </a:lnTo>
                  <a:lnTo>
                    <a:pt x="219" y="195"/>
                  </a:lnTo>
                  <a:lnTo>
                    <a:pt x="212" y="188"/>
                  </a:lnTo>
                  <a:lnTo>
                    <a:pt x="205" y="181"/>
                  </a:lnTo>
                  <a:lnTo>
                    <a:pt x="197" y="174"/>
                  </a:lnTo>
                  <a:lnTo>
                    <a:pt x="188" y="166"/>
                  </a:lnTo>
                  <a:lnTo>
                    <a:pt x="183" y="162"/>
                  </a:lnTo>
                  <a:lnTo>
                    <a:pt x="179" y="157"/>
                  </a:lnTo>
                  <a:lnTo>
                    <a:pt x="174" y="153"/>
                  </a:lnTo>
                  <a:lnTo>
                    <a:pt x="168" y="150"/>
                  </a:lnTo>
                  <a:lnTo>
                    <a:pt x="162" y="155"/>
                  </a:lnTo>
                  <a:lnTo>
                    <a:pt x="152" y="162"/>
                  </a:lnTo>
                  <a:lnTo>
                    <a:pt x="138" y="173"/>
                  </a:lnTo>
                  <a:lnTo>
                    <a:pt x="123" y="185"/>
                  </a:lnTo>
                  <a:lnTo>
                    <a:pt x="108" y="198"/>
                  </a:lnTo>
                  <a:lnTo>
                    <a:pt x="93" y="210"/>
                  </a:lnTo>
                  <a:lnTo>
                    <a:pt x="80" y="220"/>
                  </a:lnTo>
                  <a:lnTo>
                    <a:pt x="70" y="227"/>
                  </a:lnTo>
                  <a:lnTo>
                    <a:pt x="68" y="228"/>
                  </a:lnTo>
                  <a:lnTo>
                    <a:pt x="65" y="233"/>
                  </a:lnTo>
                  <a:lnTo>
                    <a:pt x="60" y="239"/>
                  </a:lnTo>
                  <a:lnTo>
                    <a:pt x="54" y="245"/>
                  </a:lnTo>
                  <a:lnTo>
                    <a:pt x="48" y="250"/>
                  </a:lnTo>
                  <a:lnTo>
                    <a:pt x="42" y="256"/>
                  </a:lnTo>
                  <a:lnTo>
                    <a:pt x="35" y="262"/>
                  </a:lnTo>
                  <a:lnTo>
                    <a:pt x="28" y="264"/>
                  </a:lnTo>
                  <a:lnTo>
                    <a:pt x="13" y="263"/>
                  </a:lnTo>
                  <a:lnTo>
                    <a:pt x="4" y="253"/>
                  </a:lnTo>
                  <a:lnTo>
                    <a:pt x="0" y="241"/>
                  </a:lnTo>
                  <a:lnTo>
                    <a:pt x="2" y="232"/>
                  </a:lnTo>
                  <a:lnTo>
                    <a:pt x="6" y="228"/>
                  </a:lnTo>
                  <a:lnTo>
                    <a:pt x="9" y="225"/>
                  </a:lnTo>
                  <a:lnTo>
                    <a:pt x="14" y="221"/>
                  </a:lnTo>
                  <a:lnTo>
                    <a:pt x="18" y="219"/>
                  </a:lnTo>
                  <a:lnTo>
                    <a:pt x="24" y="216"/>
                  </a:lnTo>
                  <a:lnTo>
                    <a:pt x="29" y="212"/>
                  </a:lnTo>
                  <a:lnTo>
                    <a:pt x="33" y="210"/>
                  </a:lnTo>
                  <a:lnTo>
                    <a:pt x="38" y="206"/>
                  </a:lnTo>
                  <a:lnTo>
                    <a:pt x="54" y="194"/>
                  </a:lnTo>
                  <a:lnTo>
                    <a:pt x="71" y="180"/>
                  </a:lnTo>
                  <a:lnTo>
                    <a:pt x="90" y="165"/>
                  </a:lnTo>
                  <a:lnTo>
                    <a:pt x="107" y="152"/>
                  </a:lnTo>
                  <a:lnTo>
                    <a:pt x="122" y="141"/>
                  </a:lnTo>
                  <a:lnTo>
                    <a:pt x="134" y="132"/>
                  </a:lnTo>
                  <a:lnTo>
                    <a:pt x="142" y="126"/>
                  </a:lnTo>
                  <a:lnTo>
                    <a:pt x="145" y="124"/>
                  </a:lnTo>
                  <a:lnTo>
                    <a:pt x="143" y="118"/>
                  </a:lnTo>
                  <a:lnTo>
                    <a:pt x="144" y="112"/>
                  </a:lnTo>
                  <a:lnTo>
                    <a:pt x="147" y="107"/>
                  </a:lnTo>
                  <a:lnTo>
                    <a:pt x="151" y="103"/>
                  </a:lnTo>
                  <a:lnTo>
                    <a:pt x="157" y="99"/>
                  </a:lnTo>
                  <a:lnTo>
                    <a:pt x="161" y="98"/>
                  </a:lnTo>
                  <a:lnTo>
                    <a:pt x="167" y="99"/>
                  </a:lnTo>
                  <a:lnTo>
                    <a:pt x="174" y="102"/>
                  </a:lnTo>
                  <a:lnTo>
                    <a:pt x="252" y="30"/>
                  </a:lnTo>
                  <a:lnTo>
                    <a:pt x="251" y="26"/>
                  </a:lnTo>
                  <a:lnTo>
                    <a:pt x="251" y="21"/>
                  </a:lnTo>
                  <a:lnTo>
                    <a:pt x="252" y="16"/>
                  </a:lnTo>
                  <a:lnTo>
                    <a:pt x="256" y="12"/>
                  </a:lnTo>
                  <a:lnTo>
                    <a:pt x="263" y="8"/>
                  </a:lnTo>
                  <a:lnTo>
                    <a:pt x="268" y="7"/>
                  </a:lnTo>
                  <a:lnTo>
                    <a:pt x="275" y="7"/>
                  </a:lnTo>
                  <a:lnTo>
                    <a:pt x="281" y="9"/>
                  </a:lnTo>
                  <a:lnTo>
                    <a:pt x="282" y="7"/>
                  </a:lnTo>
                  <a:lnTo>
                    <a:pt x="284" y="6"/>
                  </a:lnTo>
                  <a:lnTo>
                    <a:pt x="286" y="4"/>
                  </a:lnTo>
                  <a:lnTo>
                    <a:pt x="287" y="3"/>
                  </a:lnTo>
                  <a:lnTo>
                    <a:pt x="291" y="0"/>
                  </a:lnTo>
                  <a:lnTo>
                    <a:pt x="297" y="0"/>
                  </a:lnTo>
                  <a:lnTo>
                    <a:pt x="302" y="3"/>
                  </a:lnTo>
                  <a:lnTo>
                    <a:pt x="306" y="6"/>
                  </a:lnTo>
                  <a:lnTo>
                    <a:pt x="311" y="13"/>
                  </a:lnTo>
                  <a:lnTo>
                    <a:pt x="312" y="20"/>
                  </a:lnTo>
                  <a:lnTo>
                    <a:pt x="311" y="24"/>
                  </a:lnTo>
                  <a:lnTo>
                    <a:pt x="308" y="30"/>
                  </a:lnTo>
                  <a:lnTo>
                    <a:pt x="312" y="36"/>
                  </a:lnTo>
                  <a:lnTo>
                    <a:pt x="317" y="41"/>
                  </a:lnTo>
                  <a:lnTo>
                    <a:pt x="321" y="45"/>
                  </a:lnTo>
                  <a:lnTo>
                    <a:pt x="325" y="50"/>
                  </a:lnTo>
                  <a:lnTo>
                    <a:pt x="329" y="54"/>
                  </a:lnTo>
                  <a:lnTo>
                    <a:pt x="334" y="58"/>
                  </a:lnTo>
                  <a:lnTo>
                    <a:pt x="339" y="62"/>
                  </a:lnTo>
                  <a:lnTo>
                    <a:pt x="344" y="66"/>
                  </a:lnTo>
                  <a:lnTo>
                    <a:pt x="352" y="72"/>
                  </a:lnTo>
                  <a:lnTo>
                    <a:pt x="360" y="76"/>
                  </a:lnTo>
                  <a:lnTo>
                    <a:pt x="367" y="81"/>
                  </a:lnTo>
                  <a:lnTo>
                    <a:pt x="375" y="86"/>
                  </a:lnTo>
                  <a:lnTo>
                    <a:pt x="381" y="90"/>
                  </a:lnTo>
                  <a:lnTo>
                    <a:pt x="388" y="95"/>
                  </a:lnTo>
                  <a:lnTo>
                    <a:pt x="394" y="100"/>
                  </a:lnTo>
                  <a:lnTo>
                    <a:pt x="398" y="107"/>
                  </a:lnTo>
                  <a:lnTo>
                    <a:pt x="402" y="113"/>
                  </a:lnTo>
                  <a:lnTo>
                    <a:pt x="404" y="120"/>
                  </a:lnTo>
                  <a:lnTo>
                    <a:pt x="404" y="126"/>
                  </a:lnTo>
                  <a:lnTo>
                    <a:pt x="401" y="133"/>
                  </a:lnTo>
                  <a:lnTo>
                    <a:pt x="397" y="136"/>
                  </a:lnTo>
                  <a:lnTo>
                    <a:pt x="394" y="139"/>
                  </a:lnTo>
                  <a:lnTo>
                    <a:pt x="389" y="140"/>
                  </a:lnTo>
                  <a:lnTo>
                    <a:pt x="385" y="140"/>
                  </a:lnTo>
                  <a:lnTo>
                    <a:pt x="380" y="140"/>
                  </a:lnTo>
                  <a:lnTo>
                    <a:pt x="375" y="139"/>
                  </a:lnTo>
                  <a:lnTo>
                    <a:pt x="371" y="136"/>
                  </a:lnTo>
                  <a:lnTo>
                    <a:pt x="366" y="134"/>
                  </a:lnTo>
                  <a:lnTo>
                    <a:pt x="362" y="128"/>
                  </a:lnTo>
                  <a:lnTo>
                    <a:pt x="357" y="124"/>
                  </a:lnTo>
                  <a:lnTo>
                    <a:pt x="354" y="118"/>
                  </a:lnTo>
                  <a:lnTo>
                    <a:pt x="348" y="113"/>
                  </a:lnTo>
                  <a:close/>
                </a:path>
              </a:pathLst>
            </a:custGeom>
            <a:solidFill>
              <a:srgbClr val="0035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3109" y="1904"/>
              <a:ext cx="133" cy="132"/>
            </a:xfrm>
            <a:custGeom>
              <a:avLst/>
              <a:gdLst>
                <a:gd name="T0" fmla="*/ 204 w 267"/>
                <a:gd name="T1" fmla="*/ 203 h 264"/>
                <a:gd name="T2" fmla="*/ 222 w 267"/>
                <a:gd name="T3" fmla="*/ 184 h 264"/>
                <a:gd name="T4" fmla="*/ 229 w 267"/>
                <a:gd name="T5" fmla="*/ 164 h 264"/>
                <a:gd name="T6" fmla="*/ 229 w 267"/>
                <a:gd name="T7" fmla="*/ 143 h 264"/>
                <a:gd name="T8" fmla="*/ 224 w 267"/>
                <a:gd name="T9" fmla="*/ 128 h 264"/>
                <a:gd name="T10" fmla="*/ 218 w 267"/>
                <a:gd name="T11" fmla="*/ 119 h 264"/>
                <a:gd name="T12" fmla="*/ 213 w 267"/>
                <a:gd name="T13" fmla="*/ 105 h 264"/>
                <a:gd name="T14" fmla="*/ 213 w 267"/>
                <a:gd name="T15" fmla="*/ 89 h 264"/>
                <a:gd name="T16" fmla="*/ 209 w 267"/>
                <a:gd name="T17" fmla="*/ 75 h 264"/>
                <a:gd name="T18" fmla="*/ 197 w 267"/>
                <a:gd name="T19" fmla="*/ 65 h 264"/>
                <a:gd name="T20" fmla="*/ 181 w 267"/>
                <a:gd name="T21" fmla="*/ 56 h 264"/>
                <a:gd name="T22" fmla="*/ 156 w 267"/>
                <a:gd name="T23" fmla="*/ 50 h 264"/>
                <a:gd name="T24" fmla="*/ 127 w 267"/>
                <a:gd name="T25" fmla="*/ 50 h 264"/>
                <a:gd name="T26" fmla="*/ 96 w 267"/>
                <a:gd name="T27" fmla="*/ 57 h 264"/>
                <a:gd name="T28" fmla="*/ 68 w 267"/>
                <a:gd name="T29" fmla="*/ 73 h 264"/>
                <a:gd name="T30" fmla="*/ 48 w 267"/>
                <a:gd name="T31" fmla="*/ 97 h 264"/>
                <a:gd name="T32" fmla="*/ 40 w 267"/>
                <a:gd name="T33" fmla="*/ 127 h 264"/>
                <a:gd name="T34" fmla="*/ 45 w 267"/>
                <a:gd name="T35" fmla="*/ 159 h 264"/>
                <a:gd name="T36" fmla="*/ 58 w 267"/>
                <a:gd name="T37" fmla="*/ 186 h 264"/>
                <a:gd name="T38" fmla="*/ 75 w 267"/>
                <a:gd name="T39" fmla="*/ 203 h 264"/>
                <a:gd name="T40" fmla="*/ 97 w 267"/>
                <a:gd name="T41" fmla="*/ 214 h 264"/>
                <a:gd name="T42" fmla="*/ 122 w 267"/>
                <a:gd name="T43" fmla="*/ 219 h 264"/>
                <a:gd name="T44" fmla="*/ 144 w 267"/>
                <a:gd name="T45" fmla="*/ 221 h 264"/>
                <a:gd name="T46" fmla="*/ 159 w 267"/>
                <a:gd name="T47" fmla="*/ 219 h 264"/>
                <a:gd name="T48" fmla="*/ 172 w 267"/>
                <a:gd name="T49" fmla="*/ 217 h 264"/>
                <a:gd name="T50" fmla="*/ 184 w 267"/>
                <a:gd name="T51" fmla="*/ 214 h 264"/>
                <a:gd name="T52" fmla="*/ 177 w 267"/>
                <a:gd name="T53" fmla="*/ 259 h 264"/>
                <a:gd name="T54" fmla="*/ 153 w 267"/>
                <a:gd name="T55" fmla="*/ 263 h 264"/>
                <a:gd name="T56" fmla="*/ 131 w 267"/>
                <a:gd name="T57" fmla="*/ 264 h 264"/>
                <a:gd name="T58" fmla="*/ 111 w 267"/>
                <a:gd name="T59" fmla="*/ 262 h 264"/>
                <a:gd name="T60" fmla="*/ 88 w 267"/>
                <a:gd name="T61" fmla="*/ 254 h 264"/>
                <a:gd name="T62" fmla="*/ 66 w 267"/>
                <a:gd name="T63" fmla="*/ 242 h 264"/>
                <a:gd name="T64" fmla="*/ 48 w 267"/>
                <a:gd name="T65" fmla="*/ 230 h 264"/>
                <a:gd name="T66" fmla="*/ 34 w 267"/>
                <a:gd name="T67" fmla="*/ 214 h 264"/>
                <a:gd name="T68" fmla="*/ 21 w 267"/>
                <a:gd name="T69" fmla="*/ 193 h 264"/>
                <a:gd name="T70" fmla="*/ 2 w 267"/>
                <a:gd name="T71" fmla="*/ 147 h 264"/>
                <a:gd name="T72" fmla="*/ 5 w 267"/>
                <a:gd name="T73" fmla="*/ 98 h 264"/>
                <a:gd name="T74" fmla="*/ 15 w 267"/>
                <a:gd name="T75" fmla="*/ 74 h 264"/>
                <a:gd name="T76" fmla="*/ 29 w 267"/>
                <a:gd name="T77" fmla="*/ 55 h 264"/>
                <a:gd name="T78" fmla="*/ 47 w 267"/>
                <a:gd name="T79" fmla="*/ 40 h 264"/>
                <a:gd name="T80" fmla="*/ 70 w 267"/>
                <a:gd name="T81" fmla="*/ 25 h 264"/>
                <a:gd name="T82" fmla="*/ 91 w 267"/>
                <a:gd name="T83" fmla="*/ 13 h 264"/>
                <a:gd name="T84" fmla="*/ 111 w 267"/>
                <a:gd name="T85" fmla="*/ 5 h 264"/>
                <a:gd name="T86" fmla="*/ 131 w 267"/>
                <a:gd name="T87" fmla="*/ 2 h 264"/>
                <a:gd name="T88" fmla="*/ 154 w 267"/>
                <a:gd name="T89" fmla="*/ 2 h 264"/>
                <a:gd name="T90" fmla="*/ 173 w 267"/>
                <a:gd name="T91" fmla="*/ 5 h 264"/>
                <a:gd name="T92" fmla="*/ 188 w 267"/>
                <a:gd name="T93" fmla="*/ 11 h 264"/>
                <a:gd name="T94" fmla="*/ 203 w 267"/>
                <a:gd name="T95" fmla="*/ 19 h 264"/>
                <a:gd name="T96" fmla="*/ 218 w 267"/>
                <a:gd name="T97" fmla="*/ 30 h 264"/>
                <a:gd name="T98" fmla="*/ 229 w 267"/>
                <a:gd name="T99" fmla="*/ 41 h 264"/>
                <a:gd name="T100" fmla="*/ 238 w 267"/>
                <a:gd name="T101" fmla="*/ 51 h 264"/>
                <a:gd name="T102" fmla="*/ 247 w 267"/>
                <a:gd name="T103" fmla="*/ 63 h 264"/>
                <a:gd name="T104" fmla="*/ 253 w 267"/>
                <a:gd name="T105" fmla="*/ 77 h 264"/>
                <a:gd name="T106" fmla="*/ 260 w 267"/>
                <a:gd name="T107" fmla="*/ 103 h 264"/>
                <a:gd name="T108" fmla="*/ 258 w 267"/>
                <a:gd name="T109" fmla="*/ 124 h 264"/>
                <a:gd name="T110" fmla="*/ 265 w 267"/>
                <a:gd name="T111" fmla="*/ 154 h 264"/>
                <a:gd name="T112" fmla="*/ 266 w 267"/>
                <a:gd name="T113" fmla="*/ 185 h 264"/>
                <a:gd name="T114" fmla="*/ 257 w 267"/>
                <a:gd name="T115" fmla="*/ 209 h 264"/>
                <a:gd name="T116" fmla="*/ 241 w 267"/>
                <a:gd name="T117" fmla="*/ 230 h 264"/>
                <a:gd name="T118" fmla="*/ 229 w 267"/>
                <a:gd name="T119" fmla="*/ 238 h 264"/>
                <a:gd name="T120" fmla="*/ 214 w 267"/>
                <a:gd name="T121" fmla="*/ 246 h 264"/>
                <a:gd name="T122" fmla="*/ 196 w 267"/>
                <a:gd name="T123" fmla="*/ 254 h 264"/>
                <a:gd name="T124" fmla="*/ 177 w 267"/>
                <a:gd name="T125" fmla="*/ 2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7" h="264">
                  <a:moveTo>
                    <a:pt x="190" y="211"/>
                  </a:moveTo>
                  <a:lnTo>
                    <a:pt x="204" y="203"/>
                  </a:lnTo>
                  <a:lnTo>
                    <a:pt x="214" y="194"/>
                  </a:lnTo>
                  <a:lnTo>
                    <a:pt x="222" y="184"/>
                  </a:lnTo>
                  <a:lnTo>
                    <a:pt x="227" y="173"/>
                  </a:lnTo>
                  <a:lnTo>
                    <a:pt x="229" y="164"/>
                  </a:lnTo>
                  <a:lnTo>
                    <a:pt x="230" y="154"/>
                  </a:lnTo>
                  <a:lnTo>
                    <a:pt x="229" y="143"/>
                  </a:lnTo>
                  <a:lnTo>
                    <a:pt x="227" y="133"/>
                  </a:lnTo>
                  <a:lnTo>
                    <a:pt x="224" y="128"/>
                  </a:lnTo>
                  <a:lnTo>
                    <a:pt x="220" y="124"/>
                  </a:lnTo>
                  <a:lnTo>
                    <a:pt x="218" y="119"/>
                  </a:lnTo>
                  <a:lnTo>
                    <a:pt x="215" y="113"/>
                  </a:lnTo>
                  <a:lnTo>
                    <a:pt x="213" y="105"/>
                  </a:lnTo>
                  <a:lnTo>
                    <a:pt x="212" y="97"/>
                  </a:lnTo>
                  <a:lnTo>
                    <a:pt x="213" y="89"/>
                  </a:lnTo>
                  <a:lnTo>
                    <a:pt x="215" y="81"/>
                  </a:lnTo>
                  <a:lnTo>
                    <a:pt x="209" y="75"/>
                  </a:lnTo>
                  <a:lnTo>
                    <a:pt x="203" y="70"/>
                  </a:lnTo>
                  <a:lnTo>
                    <a:pt x="197" y="65"/>
                  </a:lnTo>
                  <a:lnTo>
                    <a:pt x="190" y="60"/>
                  </a:lnTo>
                  <a:lnTo>
                    <a:pt x="181" y="56"/>
                  </a:lnTo>
                  <a:lnTo>
                    <a:pt x="168" y="52"/>
                  </a:lnTo>
                  <a:lnTo>
                    <a:pt x="156" y="50"/>
                  </a:lnTo>
                  <a:lnTo>
                    <a:pt x="142" y="49"/>
                  </a:lnTo>
                  <a:lnTo>
                    <a:pt x="127" y="50"/>
                  </a:lnTo>
                  <a:lnTo>
                    <a:pt x="111" y="53"/>
                  </a:lnTo>
                  <a:lnTo>
                    <a:pt x="96" y="57"/>
                  </a:lnTo>
                  <a:lnTo>
                    <a:pt x="82" y="64"/>
                  </a:lnTo>
                  <a:lnTo>
                    <a:pt x="68" y="73"/>
                  </a:lnTo>
                  <a:lnTo>
                    <a:pt x="57" y="85"/>
                  </a:lnTo>
                  <a:lnTo>
                    <a:pt x="48" y="97"/>
                  </a:lnTo>
                  <a:lnTo>
                    <a:pt x="44" y="112"/>
                  </a:lnTo>
                  <a:lnTo>
                    <a:pt x="40" y="127"/>
                  </a:lnTo>
                  <a:lnTo>
                    <a:pt x="42" y="143"/>
                  </a:lnTo>
                  <a:lnTo>
                    <a:pt x="45" y="159"/>
                  </a:lnTo>
                  <a:lnTo>
                    <a:pt x="51" y="174"/>
                  </a:lnTo>
                  <a:lnTo>
                    <a:pt x="58" y="186"/>
                  </a:lnTo>
                  <a:lnTo>
                    <a:pt x="66" y="195"/>
                  </a:lnTo>
                  <a:lnTo>
                    <a:pt x="75" y="203"/>
                  </a:lnTo>
                  <a:lnTo>
                    <a:pt x="85" y="209"/>
                  </a:lnTo>
                  <a:lnTo>
                    <a:pt x="97" y="214"/>
                  </a:lnTo>
                  <a:lnTo>
                    <a:pt x="110" y="217"/>
                  </a:lnTo>
                  <a:lnTo>
                    <a:pt x="122" y="219"/>
                  </a:lnTo>
                  <a:lnTo>
                    <a:pt x="136" y="221"/>
                  </a:lnTo>
                  <a:lnTo>
                    <a:pt x="144" y="221"/>
                  </a:lnTo>
                  <a:lnTo>
                    <a:pt x="151" y="221"/>
                  </a:lnTo>
                  <a:lnTo>
                    <a:pt x="159" y="219"/>
                  </a:lnTo>
                  <a:lnTo>
                    <a:pt x="165" y="219"/>
                  </a:lnTo>
                  <a:lnTo>
                    <a:pt x="172" y="217"/>
                  </a:lnTo>
                  <a:lnTo>
                    <a:pt x="177" y="216"/>
                  </a:lnTo>
                  <a:lnTo>
                    <a:pt x="184" y="214"/>
                  </a:lnTo>
                  <a:lnTo>
                    <a:pt x="190" y="211"/>
                  </a:lnTo>
                  <a:lnTo>
                    <a:pt x="177" y="259"/>
                  </a:lnTo>
                  <a:lnTo>
                    <a:pt x="165" y="262"/>
                  </a:lnTo>
                  <a:lnTo>
                    <a:pt x="153" y="263"/>
                  </a:lnTo>
                  <a:lnTo>
                    <a:pt x="143" y="264"/>
                  </a:lnTo>
                  <a:lnTo>
                    <a:pt x="131" y="264"/>
                  </a:lnTo>
                  <a:lnTo>
                    <a:pt x="121" y="264"/>
                  </a:lnTo>
                  <a:lnTo>
                    <a:pt x="111" y="262"/>
                  </a:lnTo>
                  <a:lnTo>
                    <a:pt x="99" y="259"/>
                  </a:lnTo>
                  <a:lnTo>
                    <a:pt x="88" y="254"/>
                  </a:lnTo>
                  <a:lnTo>
                    <a:pt x="76" y="248"/>
                  </a:lnTo>
                  <a:lnTo>
                    <a:pt x="66" y="242"/>
                  </a:lnTo>
                  <a:lnTo>
                    <a:pt x="57" y="237"/>
                  </a:lnTo>
                  <a:lnTo>
                    <a:pt x="48" y="230"/>
                  </a:lnTo>
                  <a:lnTo>
                    <a:pt x="42" y="222"/>
                  </a:lnTo>
                  <a:lnTo>
                    <a:pt x="34" y="214"/>
                  </a:lnTo>
                  <a:lnTo>
                    <a:pt x="28" y="204"/>
                  </a:lnTo>
                  <a:lnTo>
                    <a:pt x="21" y="193"/>
                  </a:lnTo>
                  <a:lnTo>
                    <a:pt x="9" y="169"/>
                  </a:lnTo>
                  <a:lnTo>
                    <a:pt x="2" y="147"/>
                  </a:lnTo>
                  <a:lnTo>
                    <a:pt x="0" y="124"/>
                  </a:lnTo>
                  <a:lnTo>
                    <a:pt x="5" y="98"/>
                  </a:lnTo>
                  <a:lnTo>
                    <a:pt x="9" y="86"/>
                  </a:lnTo>
                  <a:lnTo>
                    <a:pt x="15" y="74"/>
                  </a:lnTo>
                  <a:lnTo>
                    <a:pt x="21" y="64"/>
                  </a:lnTo>
                  <a:lnTo>
                    <a:pt x="29" y="55"/>
                  </a:lnTo>
                  <a:lnTo>
                    <a:pt x="38" y="47"/>
                  </a:lnTo>
                  <a:lnTo>
                    <a:pt x="47" y="40"/>
                  </a:lnTo>
                  <a:lnTo>
                    <a:pt x="59" y="32"/>
                  </a:lnTo>
                  <a:lnTo>
                    <a:pt x="70" y="25"/>
                  </a:lnTo>
                  <a:lnTo>
                    <a:pt x="81" y="19"/>
                  </a:lnTo>
                  <a:lnTo>
                    <a:pt x="91" y="13"/>
                  </a:lnTo>
                  <a:lnTo>
                    <a:pt x="100" y="9"/>
                  </a:lnTo>
                  <a:lnTo>
                    <a:pt x="111" y="5"/>
                  </a:lnTo>
                  <a:lnTo>
                    <a:pt x="121" y="3"/>
                  </a:lnTo>
                  <a:lnTo>
                    <a:pt x="131" y="2"/>
                  </a:lnTo>
                  <a:lnTo>
                    <a:pt x="143" y="0"/>
                  </a:lnTo>
                  <a:lnTo>
                    <a:pt x="154" y="2"/>
                  </a:lnTo>
                  <a:lnTo>
                    <a:pt x="164" y="3"/>
                  </a:lnTo>
                  <a:lnTo>
                    <a:pt x="173" y="5"/>
                  </a:lnTo>
                  <a:lnTo>
                    <a:pt x="181" y="7"/>
                  </a:lnTo>
                  <a:lnTo>
                    <a:pt x="188" y="11"/>
                  </a:lnTo>
                  <a:lnTo>
                    <a:pt x="196" y="14"/>
                  </a:lnTo>
                  <a:lnTo>
                    <a:pt x="203" y="19"/>
                  </a:lnTo>
                  <a:lnTo>
                    <a:pt x="210" y="25"/>
                  </a:lnTo>
                  <a:lnTo>
                    <a:pt x="218" y="30"/>
                  </a:lnTo>
                  <a:lnTo>
                    <a:pt x="224" y="36"/>
                  </a:lnTo>
                  <a:lnTo>
                    <a:pt x="229" y="41"/>
                  </a:lnTo>
                  <a:lnTo>
                    <a:pt x="234" y="47"/>
                  </a:lnTo>
                  <a:lnTo>
                    <a:pt x="238" y="51"/>
                  </a:lnTo>
                  <a:lnTo>
                    <a:pt x="242" y="57"/>
                  </a:lnTo>
                  <a:lnTo>
                    <a:pt x="247" y="63"/>
                  </a:lnTo>
                  <a:lnTo>
                    <a:pt x="250" y="70"/>
                  </a:lnTo>
                  <a:lnTo>
                    <a:pt x="253" y="77"/>
                  </a:lnTo>
                  <a:lnTo>
                    <a:pt x="259" y="93"/>
                  </a:lnTo>
                  <a:lnTo>
                    <a:pt x="260" y="103"/>
                  </a:lnTo>
                  <a:lnTo>
                    <a:pt x="259" y="112"/>
                  </a:lnTo>
                  <a:lnTo>
                    <a:pt x="258" y="124"/>
                  </a:lnTo>
                  <a:lnTo>
                    <a:pt x="262" y="139"/>
                  </a:lnTo>
                  <a:lnTo>
                    <a:pt x="265" y="154"/>
                  </a:lnTo>
                  <a:lnTo>
                    <a:pt x="267" y="169"/>
                  </a:lnTo>
                  <a:lnTo>
                    <a:pt x="266" y="185"/>
                  </a:lnTo>
                  <a:lnTo>
                    <a:pt x="263" y="199"/>
                  </a:lnTo>
                  <a:lnTo>
                    <a:pt x="257" y="209"/>
                  </a:lnTo>
                  <a:lnTo>
                    <a:pt x="250" y="219"/>
                  </a:lnTo>
                  <a:lnTo>
                    <a:pt x="241" y="230"/>
                  </a:lnTo>
                  <a:lnTo>
                    <a:pt x="236" y="233"/>
                  </a:lnTo>
                  <a:lnTo>
                    <a:pt x="229" y="238"/>
                  </a:lnTo>
                  <a:lnTo>
                    <a:pt x="222" y="242"/>
                  </a:lnTo>
                  <a:lnTo>
                    <a:pt x="214" y="246"/>
                  </a:lnTo>
                  <a:lnTo>
                    <a:pt x="205" y="250"/>
                  </a:lnTo>
                  <a:lnTo>
                    <a:pt x="196" y="254"/>
                  </a:lnTo>
                  <a:lnTo>
                    <a:pt x="187" y="256"/>
                  </a:lnTo>
                  <a:lnTo>
                    <a:pt x="177" y="259"/>
                  </a:lnTo>
                  <a:lnTo>
                    <a:pt x="190" y="211"/>
                  </a:lnTo>
                  <a:close/>
                </a:path>
              </a:pathLst>
            </a:custGeom>
            <a:solidFill>
              <a:srgbClr val="0035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3155" y="2042"/>
              <a:ext cx="131" cy="92"/>
            </a:xfrm>
            <a:custGeom>
              <a:avLst/>
              <a:gdLst>
                <a:gd name="T0" fmla="*/ 222 w 264"/>
                <a:gd name="T1" fmla="*/ 90 h 184"/>
                <a:gd name="T2" fmla="*/ 205 w 264"/>
                <a:gd name="T3" fmla="*/ 70 h 184"/>
                <a:gd name="T4" fmla="*/ 180 w 264"/>
                <a:gd name="T5" fmla="*/ 57 h 184"/>
                <a:gd name="T6" fmla="*/ 151 w 264"/>
                <a:gd name="T7" fmla="*/ 54 h 184"/>
                <a:gd name="T8" fmla="*/ 47 w 264"/>
                <a:gd name="T9" fmla="*/ 80 h 184"/>
                <a:gd name="T10" fmla="*/ 34 w 264"/>
                <a:gd name="T11" fmla="*/ 84 h 184"/>
                <a:gd name="T12" fmla="*/ 20 w 264"/>
                <a:gd name="T13" fmla="*/ 86 h 184"/>
                <a:gd name="T14" fmla="*/ 9 w 264"/>
                <a:gd name="T15" fmla="*/ 82 h 184"/>
                <a:gd name="T16" fmla="*/ 1 w 264"/>
                <a:gd name="T17" fmla="*/ 69 h 184"/>
                <a:gd name="T18" fmla="*/ 1 w 264"/>
                <a:gd name="T19" fmla="*/ 55 h 184"/>
                <a:gd name="T20" fmla="*/ 9 w 264"/>
                <a:gd name="T21" fmla="*/ 47 h 184"/>
                <a:gd name="T22" fmla="*/ 22 w 264"/>
                <a:gd name="T23" fmla="*/ 44 h 184"/>
                <a:gd name="T24" fmla="*/ 35 w 264"/>
                <a:gd name="T25" fmla="*/ 40 h 184"/>
                <a:gd name="T26" fmla="*/ 183 w 264"/>
                <a:gd name="T27" fmla="*/ 2 h 184"/>
                <a:gd name="T28" fmla="*/ 193 w 264"/>
                <a:gd name="T29" fmla="*/ 0 h 184"/>
                <a:gd name="T30" fmla="*/ 209 w 264"/>
                <a:gd name="T31" fmla="*/ 0 h 184"/>
                <a:gd name="T32" fmla="*/ 226 w 264"/>
                <a:gd name="T33" fmla="*/ 6 h 184"/>
                <a:gd name="T34" fmla="*/ 233 w 264"/>
                <a:gd name="T35" fmla="*/ 26 h 184"/>
                <a:gd name="T36" fmla="*/ 226 w 264"/>
                <a:gd name="T37" fmla="*/ 34 h 184"/>
                <a:gd name="T38" fmla="*/ 228 w 264"/>
                <a:gd name="T39" fmla="*/ 45 h 184"/>
                <a:gd name="T40" fmla="*/ 241 w 264"/>
                <a:gd name="T41" fmla="*/ 57 h 184"/>
                <a:gd name="T42" fmla="*/ 252 w 264"/>
                <a:gd name="T43" fmla="*/ 71 h 184"/>
                <a:gd name="T44" fmla="*/ 259 w 264"/>
                <a:gd name="T45" fmla="*/ 87 h 184"/>
                <a:gd name="T46" fmla="*/ 264 w 264"/>
                <a:gd name="T47" fmla="*/ 113 h 184"/>
                <a:gd name="T48" fmla="*/ 254 w 264"/>
                <a:gd name="T49" fmla="*/ 142 h 184"/>
                <a:gd name="T50" fmla="*/ 229 w 264"/>
                <a:gd name="T51" fmla="*/ 165 h 184"/>
                <a:gd name="T52" fmla="*/ 197 w 264"/>
                <a:gd name="T53" fmla="*/ 180 h 184"/>
                <a:gd name="T54" fmla="*/ 172 w 264"/>
                <a:gd name="T55" fmla="*/ 184 h 184"/>
                <a:gd name="T56" fmla="*/ 157 w 264"/>
                <a:gd name="T57" fmla="*/ 177 h 184"/>
                <a:gd name="T58" fmla="*/ 152 w 264"/>
                <a:gd name="T59" fmla="*/ 162 h 184"/>
                <a:gd name="T60" fmla="*/ 159 w 264"/>
                <a:gd name="T61" fmla="*/ 150 h 184"/>
                <a:gd name="T62" fmla="*/ 181 w 264"/>
                <a:gd name="T63" fmla="*/ 143 h 184"/>
                <a:gd name="T64" fmla="*/ 202 w 264"/>
                <a:gd name="T65" fmla="*/ 133 h 184"/>
                <a:gd name="T66" fmla="*/ 219 w 264"/>
                <a:gd name="T67" fmla="*/ 122 h 184"/>
                <a:gd name="T68" fmla="*/ 227 w 264"/>
                <a:gd name="T69"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184">
                  <a:moveTo>
                    <a:pt x="227" y="101"/>
                  </a:moveTo>
                  <a:lnTo>
                    <a:pt x="222" y="90"/>
                  </a:lnTo>
                  <a:lnTo>
                    <a:pt x="214" y="79"/>
                  </a:lnTo>
                  <a:lnTo>
                    <a:pt x="205" y="70"/>
                  </a:lnTo>
                  <a:lnTo>
                    <a:pt x="194" y="63"/>
                  </a:lnTo>
                  <a:lnTo>
                    <a:pt x="180" y="57"/>
                  </a:lnTo>
                  <a:lnTo>
                    <a:pt x="166" y="54"/>
                  </a:lnTo>
                  <a:lnTo>
                    <a:pt x="151" y="54"/>
                  </a:lnTo>
                  <a:lnTo>
                    <a:pt x="136" y="56"/>
                  </a:lnTo>
                  <a:lnTo>
                    <a:pt x="47" y="80"/>
                  </a:lnTo>
                  <a:lnTo>
                    <a:pt x="41" y="83"/>
                  </a:lnTo>
                  <a:lnTo>
                    <a:pt x="34" y="84"/>
                  </a:lnTo>
                  <a:lnTo>
                    <a:pt x="27" y="85"/>
                  </a:lnTo>
                  <a:lnTo>
                    <a:pt x="20" y="86"/>
                  </a:lnTo>
                  <a:lnTo>
                    <a:pt x="14" y="85"/>
                  </a:lnTo>
                  <a:lnTo>
                    <a:pt x="9" y="82"/>
                  </a:lnTo>
                  <a:lnTo>
                    <a:pt x="5" y="77"/>
                  </a:lnTo>
                  <a:lnTo>
                    <a:pt x="1" y="69"/>
                  </a:lnTo>
                  <a:lnTo>
                    <a:pt x="0" y="61"/>
                  </a:lnTo>
                  <a:lnTo>
                    <a:pt x="1" y="55"/>
                  </a:lnTo>
                  <a:lnTo>
                    <a:pt x="5" y="51"/>
                  </a:lnTo>
                  <a:lnTo>
                    <a:pt x="9" y="47"/>
                  </a:lnTo>
                  <a:lnTo>
                    <a:pt x="15" y="45"/>
                  </a:lnTo>
                  <a:lnTo>
                    <a:pt x="22" y="44"/>
                  </a:lnTo>
                  <a:lnTo>
                    <a:pt x="29" y="41"/>
                  </a:lnTo>
                  <a:lnTo>
                    <a:pt x="35" y="40"/>
                  </a:lnTo>
                  <a:lnTo>
                    <a:pt x="179" y="3"/>
                  </a:lnTo>
                  <a:lnTo>
                    <a:pt x="183" y="2"/>
                  </a:lnTo>
                  <a:lnTo>
                    <a:pt x="188" y="1"/>
                  </a:lnTo>
                  <a:lnTo>
                    <a:pt x="193" y="0"/>
                  </a:lnTo>
                  <a:lnTo>
                    <a:pt x="198" y="0"/>
                  </a:lnTo>
                  <a:lnTo>
                    <a:pt x="209" y="0"/>
                  </a:lnTo>
                  <a:lnTo>
                    <a:pt x="219" y="0"/>
                  </a:lnTo>
                  <a:lnTo>
                    <a:pt x="226" y="6"/>
                  </a:lnTo>
                  <a:lnTo>
                    <a:pt x="232" y="17"/>
                  </a:lnTo>
                  <a:lnTo>
                    <a:pt x="233" y="26"/>
                  </a:lnTo>
                  <a:lnTo>
                    <a:pt x="231" y="32"/>
                  </a:lnTo>
                  <a:lnTo>
                    <a:pt x="226" y="34"/>
                  </a:lnTo>
                  <a:lnTo>
                    <a:pt x="220" y="38"/>
                  </a:lnTo>
                  <a:lnTo>
                    <a:pt x="228" y="45"/>
                  </a:lnTo>
                  <a:lnTo>
                    <a:pt x="235" y="51"/>
                  </a:lnTo>
                  <a:lnTo>
                    <a:pt x="241" y="57"/>
                  </a:lnTo>
                  <a:lnTo>
                    <a:pt x="247" y="63"/>
                  </a:lnTo>
                  <a:lnTo>
                    <a:pt x="252" y="71"/>
                  </a:lnTo>
                  <a:lnTo>
                    <a:pt x="256" y="78"/>
                  </a:lnTo>
                  <a:lnTo>
                    <a:pt x="259" y="87"/>
                  </a:lnTo>
                  <a:lnTo>
                    <a:pt x="263" y="97"/>
                  </a:lnTo>
                  <a:lnTo>
                    <a:pt x="264" y="113"/>
                  </a:lnTo>
                  <a:lnTo>
                    <a:pt x="260" y="128"/>
                  </a:lnTo>
                  <a:lnTo>
                    <a:pt x="254" y="142"/>
                  </a:lnTo>
                  <a:lnTo>
                    <a:pt x="242" y="154"/>
                  </a:lnTo>
                  <a:lnTo>
                    <a:pt x="229" y="165"/>
                  </a:lnTo>
                  <a:lnTo>
                    <a:pt x="213" y="173"/>
                  </a:lnTo>
                  <a:lnTo>
                    <a:pt x="197" y="180"/>
                  </a:lnTo>
                  <a:lnTo>
                    <a:pt x="180" y="184"/>
                  </a:lnTo>
                  <a:lnTo>
                    <a:pt x="172" y="184"/>
                  </a:lnTo>
                  <a:lnTo>
                    <a:pt x="164" y="182"/>
                  </a:lnTo>
                  <a:lnTo>
                    <a:pt x="157" y="177"/>
                  </a:lnTo>
                  <a:lnTo>
                    <a:pt x="153" y="170"/>
                  </a:lnTo>
                  <a:lnTo>
                    <a:pt x="152" y="162"/>
                  </a:lnTo>
                  <a:lnTo>
                    <a:pt x="153" y="155"/>
                  </a:lnTo>
                  <a:lnTo>
                    <a:pt x="159" y="150"/>
                  </a:lnTo>
                  <a:lnTo>
                    <a:pt x="171" y="145"/>
                  </a:lnTo>
                  <a:lnTo>
                    <a:pt x="181" y="143"/>
                  </a:lnTo>
                  <a:lnTo>
                    <a:pt x="191" y="138"/>
                  </a:lnTo>
                  <a:lnTo>
                    <a:pt x="202" y="133"/>
                  </a:lnTo>
                  <a:lnTo>
                    <a:pt x="211" y="128"/>
                  </a:lnTo>
                  <a:lnTo>
                    <a:pt x="219" y="122"/>
                  </a:lnTo>
                  <a:lnTo>
                    <a:pt x="224" y="115"/>
                  </a:lnTo>
                  <a:lnTo>
                    <a:pt x="227" y="108"/>
                  </a:lnTo>
                  <a:lnTo>
                    <a:pt x="227" y="101"/>
                  </a:lnTo>
                  <a:close/>
                </a:path>
              </a:pathLst>
            </a:custGeom>
            <a:solidFill>
              <a:srgbClr val="0035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3109" y="2155"/>
              <a:ext cx="195" cy="122"/>
            </a:xfrm>
            <a:custGeom>
              <a:avLst/>
              <a:gdLst>
                <a:gd name="T0" fmla="*/ 317 w 392"/>
                <a:gd name="T1" fmla="*/ 193 h 244"/>
                <a:gd name="T2" fmla="*/ 338 w 392"/>
                <a:gd name="T3" fmla="*/ 179 h 244"/>
                <a:gd name="T4" fmla="*/ 341 w 392"/>
                <a:gd name="T5" fmla="*/ 136 h 244"/>
                <a:gd name="T6" fmla="*/ 349 w 392"/>
                <a:gd name="T7" fmla="*/ 129 h 244"/>
                <a:gd name="T8" fmla="*/ 351 w 392"/>
                <a:gd name="T9" fmla="*/ 116 h 244"/>
                <a:gd name="T10" fmla="*/ 347 w 392"/>
                <a:gd name="T11" fmla="*/ 89 h 244"/>
                <a:gd name="T12" fmla="*/ 312 w 392"/>
                <a:gd name="T13" fmla="*/ 51 h 244"/>
                <a:gd name="T14" fmla="*/ 262 w 392"/>
                <a:gd name="T15" fmla="*/ 35 h 244"/>
                <a:gd name="T16" fmla="*/ 220 w 392"/>
                <a:gd name="T17" fmla="*/ 41 h 244"/>
                <a:gd name="T18" fmla="*/ 195 w 392"/>
                <a:gd name="T19" fmla="*/ 64 h 244"/>
                <a:gd name="T20" fmla="*/ 188 w 392"/>
                <a:gd name="T21" fmla="*/ 106 h 244"/>
                <a:gd name="T22" fmla="*/ 195 w 392"/>
                <a:gd name="T23" fmla="*/ 139 h 244"/>
                <a:gd name="T24" fmla="*/ 214 w 392"/>
                <a:gd name="T25" fmla="*/ 174 h 244"/>
                <a:gd name="T26" fmla="*/ 241 w 392"/>
                <a:gd name="T27" fmla="*/ 190 h 244"/>
                <a:gd name="T28" fmla="*/ 265 w 392"/>
                <a:gd name="T29" fmla="*/ 192 h 244"/>
                <a:gd name="T30" fmla="*/ 291 w 392"/>
                <a:gd name="T31" fmla="*/ 195 h 244"/>
                <a:gd name="T32" fmla="*/ 274 w 392"/>
                <a:gd name="T33" fmla="*/ 227 h 244"/>
                <a:gd name="T34" fmla="*/ 215 w 392"/>
                <a:gd name="T35" fmla="*/ 227 h 244"/>
                <a:gd name="T36" fmla="*/ 169 w 392"/>
                <a:gd name="T37" fmla="*/ 236 h 244"/>
                <a:gd name="T38" fmla="*/ 154 w 392"/>
                <a:gd name="T39" fmla="*/ 242 h 244"/>
                <a:gd name="T40" fmla="*/ 139 w 392"/>
                <a:gd name="T41" fmla="*/ 244 h 244"/>
                <a:gd name="T42" fmla="*/ 114 w 392"/>
                <a:gd name="T43" fmla="*/ 244 h 244"/>
                <a:gd name="T44" fmla="*/ 53 w 392"/>
                <a:gd name="T45" fmla="*/ 228 h 244"/>
                <a:gd name="T46" fmla="*/ 12 w 392"/>
                <a:gd name="T47" fmla="*/ 178 h 244"/>
                <a:gd name="T48" fmla="*/ 0 w 392"/>
                <a:gd name="T49" fmla="*/ 116 h 244"/>
                <a:gd name="T50" fmla="*/ 6 w 392"/>
                <a:gd name="T51" fmla="*/ 77 h 244"/>
                <a:gd name="T52" fmla="*/ 29 w 392"/>
                <a:gd name="T53" fmla="*/ 53 h 244"/>
                <a:gd name="T54" fmla="*/ 57 w 392"/>
                <a:gd name="T55" fmla="*/ 48 h 244"/>
                <a:gd name="T56" fmla="*/ 74 w 392"/>
                <a:gd name="T57" fmla="*/ 49 h 244"/>
                <a:gd name="T58" fmla="*/ 93 w 392"/>
                <a:gd name="T59" fmla="*/ 56 h 244"/>
                <a:gd name="T60" fmla="*/ 114 w 392"/>
                <a:gd name="T61" fmla="*/ 71 h 244"/>
                <a:gd name="T62" fmla="*/ 112 w 392"/>
                <a:gd name="T63" fmla="*/ 91 h 244"/>
                <a:gd name="T64" fmla="*/ 97 w 392"/>
                <a:gd name="T65" fmla="*/ 99 h 244"/>
                <a:gd name="T66" fmla="*/ 82 w 392"/>
                <a:gd name="T67" fmla="*/ 93 h 244"/>
                <a:gd name="T68" fmla="*/ 66 w 392"/>
                <a:gd name="T69" fmla="*/ 84 h 244"/>
                <a:gd name="T70" fmla="*/ 38 w 392"/>
                <a:gd name="T71" fmla="*/ 88 h 244"/>
                <a:gd name="T72" fmla="*/ 34 w 392"/>
                <a:gd name="T73" fmla="*/ 132 h 244"/>
                <a:gd name="T74" fmla="*/ 44 w 392"/>
                <a:gd name="T75" fmla="*/ 166 h 244"/>
                <a:gd name="T76" fmla="*/ 60 w 392"/>
                <a:gd name="T77" fmla="*/ 189 h 244"/>
                <a:gd name="T78" fmla="*/ 89 w 392"/>
                <a:gd name="T79" fmla="*/ 205 h 244"/>
                <a:gd name="T80" fmla="*/ 126 w 392"/>
                <a:gd name="T81" fmla="*/ 209 h 244"/>
                <a:gd name="T82" fmla="*/ 167 w 392"/>
                <a:gd name="T83" fmla="*/ 204 h 244"/>
                <a:gd name="T84" fmla="*/ 176 w 392"/>
                <a:gd name="T85" fmla="*/ 178 h 244"/>
                <a:gd name="T86" fmla="*/ 159 w 392"/>
                <a:gd name="T87" fmla="*/ 148 h 244"/>
                <a:gd name="T88" fmla="*/ 151 w 392"/>
                <a:gd name="T89" fmla="*/ 116 h 244"/>
                <a:gd name="T90" fmla="*/ 154 w 392"/>
                <a:gd name="T91" fmla="*/ 66 h 244"/>
                <a:gd name="T92" fmla="*/ 187 w 392"/>
                <a:gd name="T93" fmla="*/ 20 h 244"/>
                <a:gd name="T94" fmla="*/ 238 w 392"/>
                <a:gd name="T95" fmla="*/ 0 h 244"/>
                <a:gd name="T96" fmla="*/ 314 w 392"/>
                <a:gd name="T97" fmla="*/ 13 h 244"/>
                <a:gd name="T98" fmla="*/ 370 w 392"/>
                <a:gd name="T99" fmla="*/ 61 h 244"/>
                <a:gd name="T100" fmla="*/ 384 w 392"/>
                <a:gd name="T101" fmla="*/ 130 h 244"/>
                <a:gd name="T102" fmla="*/ 366 w 392"/>
                <a:gd name="T103" fmla="*/ 195 h 244"/>
                <a:gd name="T104" fmla="*/ 390 w 392"/>
                <a:gd name="T105" fmla="*/ 214 h 244"/>
                <a:gd name="T106" fmla="*/ 387 w 392"/>
                <a:gd name="T107" fmla="*/ 230 h 244"/>
                <a:gd name="T108" fmla="*/ 373 w 392"/>
                <a:gd name="T109" fmla="*/ 231 h 244"/>
                <a:gd name="T110" fmla="*/ 355 w 392"/>
                <a:gd name="T111" fmla="*/ 227 h 244"/>
                <a:gd name="T112" fmla="*/ 336 w 392"/>
                <a:gd name="T113" fmla="*/ 223 h 244"/>
                <a:gd name="T114" fmla="*/ 320 w 392"/>
                <a:gd name="T115" fmla="*/ 225 h 244"/>
                <a:gd name="T116" fmla="*/ 308 w 392"/>
                <a:gd name="T117" fmla="*/ 229 h 244"/>
                <a:gd name="T118" fmla="*/ 294 w 392"/>
                <a:gd name="T119" fmla="*/ 23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244">
                  <a:moveTo>
                    <a:pt x="298" y="195"/>
                  </a:moveTo>
                  <a:lnTo>
                    <a:pt x="308" y="194"/>
                  </a:lnTo>
                  <a:lnTo>
                    <a:pt x="317" y="193"/>
                  </a:lnTo>
                  <a:lnTo>
                    <a:pt x="324" y="192"/>
                  </a:lnTo>
                  <a:lnTo>
                    <a:pt x="328" y="191"/>
                  </a:lnTo>
                  <a:lnTo>
                    <a:pt x="338" y="179"/>
                  </a:lnTo>
                  <a:lnTo>
                    <a:pt x="339" y="163"/>
                  </a:lnTo>
                  <a:lnTo>
                    <a:pt x="339" y="148"/>
                  </a:lnTo>
                  <a:lnTo>
                    <a:pt x="341" y="136"/>
                  </a:lnTo>
                  <a:lnTo>
                    <a:pt x="343" y="132"/>
                  </a:lnTo>
                  <a:lnTo>
                    <a:pt x="346" y="130"/>
                  </a:lnTo>
                  <a:lnTo>
                    <a:pt x="349" y="129"/>
                  </a:lnTo>
                  <a:lnTo>
                    <a:pt x="351" y="126"/>
                  </a:lnTo>
                  <a:lnTo>
                    <a:pt x="351" y="121"/>
                  </a:lnTo>
                  <a:lnTo>
                    <a:pt x="351" y="116"/>
                  </a:lnTo>
                  <a:lnTo>
                    <a:pt x="351" y="113"/>
                  </a:lnTo>
                  <a:lnTo>
                    <a:pt x="351" y="107"/>
                  </a:lnTo>
                  <a:lnTo>
                    <a:pt x="347" y="89"/>
                  </a:lnTo>
                  <a:lnTo>
                    <a:pt x="339" y="75"/>
                  </a:lnTo>
                  <a:lnTo>
                    <a:pt x="326" y="62"/>
                  </a:lnTo>
                  <a:lnTo>
                    <a:pt x="312" y="51"/>
                  </a:lnTo>
                  <a:lnTo>
                    <a:pt x="296" y="43"/>
                  </a:lnTo>
                  <a:lnTo>
                    <a:pt x="279" y="39"/>
                  </a:lnTo>
                  <a:lnTo>
                    <a:pt x="262" y="35"/>
                  </a:lnTo>
                  <a:lnTo>
                    <a:pt x="243" y="35"/>
                  </a:lnTo>
                  <a:lnTo>
                    <a:pt x="230" y="38"/>
                  </a:lnTo>
                  <a:lnTo>
                    <a:pt x="220" y="41"/>
                  </a:lnTo>
                  <a:lnTo>
                    <a:pt x="210" y="47"/>
                  </a:lnTo>
                  <a:lnTo>
                    <a:pt x="202" y="54"/>
                  </a:lnTo>
                  <a:lnTo>
                    <a:pt x="195" y="64"/>
                  </a:lnTo>
                  <a:lnTo>
                    <a:pt x="190" y="76"/>
                  </a:lnTo>
                  <a:lnTo>
                    <a:pt x="188" y="89"/>
                  </a:lnTo>
                  <a:lnTo>
                    <a:pt x="188" y="106"/>
                  </a:lnTo>
                  <a:lnTo>
                    <a:pt x="189" y="115"/>
                  </a:lnTo>
                  <a:lnTo>
                    <a:pt x="191" y="126"/>
                  </a:lnTo>
                  <a:lnTo>
                    <a:pt x="195" y="139"/>
                  </a:lnTo>
                  <a:lnTo>
                    <a:pt x="199" y="151"/>
                  </a:lnTo>
                  <a:lnTo>
                    <a:pt x="206" y="163"/>
                  </a:lnTo>
                  <a:lnTo>
                    <a:pt x="214" y="174"/>
                  </a:lnTo>
                  <a:lnTo>
                    <a:pt x="225" y="183"/>
                  </a:lnTo>
                  <a:lnTo>
                    <a:pt x="237" y="189"/>
                  </a:lnTo>
                  <a:lnTo>
                    <a:pt x="241" y="190"/>
                  </a:lnTo>
                  <a:lnTo>
                    <a:pt x="248" y="191"/>
                  </a:lnTo>
                  <a:lnTo>
                    <a:pt x="256" y="192"/>
                  </a:lnTo>
                  <a:lnTo>
                    <a:pt x="265" y="192"/>
                  </a:lnTo>
                  <a:lnTo>
                    <a:pt x="274" y="193"/>
                  </a:lnTo>
                  <a:lnTo>
                    <a:pt x="283" y="194"/>
                  </a:lnTo>
                  <a:lnTo>
                    <a:pt x="291" y="195"/>
                  </a:lnTo>
                  <a:lnTo>
                    <a:pt x="298" y="195"/>
                  </a:lnTo>
                  <a:lnTo>
                    <a:pt x="294" y="230"/>
                  </a:lnTo>
                  <a:lnTo>
                    <a:pt x="274" y="227"/>
                  </a:lnTo>
                  <a:lnTo>
                    <a:pt x="255" y="225"/>
                  </a:lnTo>
                  <a:lnTo>
                    <a:pt x="234" y="225"/>
                  </a:lnTo>
                  <a:lnTo>
                    <a:pt x="215" y="227"/>
                  </a:lnTo>
                  <a:lnTo>
                    <a:pt x="197" y="230"/>
                  </a:lnTo>
                  <a:lnTo>
                    <a:pt x="182" y="232"/>
                  </a:lnTo>
                  <a:lnTo>
                    <a:pt x="169" y="236"/>
                  </a:lnTo>
                  <a:lnTo>
                    <a:pt x="161" y="238"/>
                  </a:lnTo>
                  <a:lnTo>
                    <a:pt x="158" y="239"/>
                  </a:lnTo>
                  <a:lnTo>
                    <a:pt x="154" y="242"/>
                  </a:lnTo>
                  <a:lnTo>
                    <a:pt x="150" y="243"/>
                  </a:lnTo>
                  <a:lnTo>
                    <a:pt x="146" y="243"/>
                  </a:lnTo>
                  <a:lnTo>
                    <a:pt x="139" y="244"/>
                  </a:lnTo>
                  <a:lnTo>
                    <a:pt x="133" y="244"/>
                  </a:lnTo>
                  <a:lnTo>
                    <a:pt x="123" y="244"/>
                  </a:lnTo>
                  <a:lnTo>
                    <a:pt x="114" y="244"/>
                  </a:lnTo>
                  <a:lnTo>
                    <a:pt x="93" y="243"/>
                  </a:lnTo>
                  <a:lnTo>
                    <a:pt x="73" y="238"/>
                  </a:lnTo>
                  <a:lnTo>
                    <a:pt x="53" y="228"/>
                  </a:lnTo>
                  <a:lnTo>
                    <a:pt x="37" y="215"/>
                  </a:lnTo>
                  <a:lnTo>
                    <a:pt x="22" y="198"/>
                  </a:lnTo>
                  <a:lnTo>
                    <a:pt x="12" y="178"/>
                  </a:lnTo>
                  <a:lnTo>
                    <a:pt x="4" y="155"/>
                  </a:lnTo>
                  <a:lnTo>
                    <a:pt x="0" y="130"/>
                  </a:lnTo>
                  <a:lnTo>
                    <a:pt x="0" y="116"/>
                  </a:lnTo>
                  <a:lnTo>
                    <a:pt x="0" y="102"/>
                  </a:lnTo>
                  <a:lnTo>
                    <a:pt x="2" y="89"/>
                  </a:lnTo>
                  <a:lnTo>
                    <a:pt x="6" y="77"/>
                  </a:lnTo>
                  <a:lnTo>
                    <a:pt x="10" y="66"/>
                  </a:lnTo>
                  <a:lnTo>
                    <a:pt x="19" y="58"/>
                  </a:lnTo>
                  <a:lnTo>
                    <a:pt x="29" y="53"/>
                  </a:lnTo>
                  <a:lnTo>
                    <a:pt x="43" y="49"/>
                  </a:lnTo>
                  <a:lnTo>
                    <a:pt x="50" y="48"/>
                  </a:lnTo>
                  <a:lnTo>
                    <a:pt x="57" y="48"/>
                  </a:lnTo>
                  <a:lnTo>
                    <a:pt x="62" y="48"/>
                  </a:lnTo>
                  <a:lnTo>
                    <a:pt x="68" y="49"/>
                  </a:lnTo>
                  <a:lnTo>
                    <a:pt x="74" y="49"/>
                  </a:lnTo>
                  <a:lnTo>
                    <a:pt x="80" y="51"/>
                  </a:lnTo>
                  <a:lnTo>
                    <a:pt x="86" y="54"/>
                  </a:lnTo>
                  <a:lnTo>
                    <a:pt x="93" y="56"/>
                  </a:lnTo>
                  <a:lnTo>
                    <a:pt x="101" y="60"/>
                  </a:lnTo>
                  <a:lnTo>
                    <a:pt x="108" y="64"/>
                  </a:lnTo>
                  <a:lnTo>
                    <a:pt x="114" y="71"/>
                  </a:lnTo>
                  <a:lnTo>
                    <a:pt x="116" y="79"/>
                  </a:lnTo>
                  <a:lnTo>
                    <a:pt x="115" y="86"/>
                  </a:lnTo>
                  <a:lnTo>
                    <a:pt x="112" y="91"/>
                  </a:lnTo>
                  <a:lnTo>
                    <a:pt x="107" y="95"/>
                  </a:lnTo>
                  <a:lnTo>
                    <a:pt x="101" y="99"/>
                  </a:lnTo>
                  <a:lnTo>
                    <a:pt x="97" y="99"/>
                  </a:lnTo>
                  <a:lnTo>
                    <a:pt x="92" y="98"/>
                  </a:lnTo>
                  <a:lnTo>
                    <a:pt x="86" y="95"/>
                  </a:lnTo>
                  <a:lnTo>
                    <a:pt x="82" y="93"/>
                  </a:lnTo>
                  <a:lnTo>
                    <a:pt x="76" y="89"/>
                  </a:lnTo>
                  <a:lnTo>
                    <a:pt x="72" y="87"/>
                  </a:lnTo>
                  <a:lnTo>
                    <a:pt x="66" y="84"/>
                  </a:lnTo>
                  <a:lnTo>
                    <a:pt x="60" y="81"/>
                  </a:lnTo>
                  <a:lnTo>
                    <a:pt x="47" y="81"/>
                  </a:lnTo>
                  <a:lnTo>
                    <a:pt x="38" y="88"/>
                  </a:lnTo>
                  <a:lnTo>
                    <a:pt x="32" y="101"/>
                  </a:lnTo>
                  <a:lnTo>
                    <a:pt x="31" y="119"/>
                  </a:lnTo>
                  <a:lnTo>
                    <a:pt x="34" y="132"/>
                  </a:lnTo>
                  <a:lnTo>
                    <a:pt x="36" y="145"/>
                  </a:lnTo>
                  <a:lnTo>
                    <a:pt x="39" y="155"/>
                  </a:lnTo>
                  <a:lnTo>
                    <a:pt x="44" y="166"/>
                  </a:lnTo>
                  <a:lnTo>
                    <a:pt x="48" y="175"/>
                  </a:lnTo>
                  <a:lnTo>
                    <a:pt x="54" y="183"/>
                  </a:lnTo>
                  <a:lnTo>
                    <a:pt x="60" y="189"/>
                  </a:lnTo>
                  <a:lnTo>
                    <a:pt x="67" y="194"/>
                  </a:lnTo>
                  <a:lnTo>
                    <a:pt x="77" y="200"/>
                  </a:lnTo>
                  <a:lnTo>
                    <a:pt x="89" y="205"/>
                  </a:lnTo>
                  <a:lnTo>
                    <a:pt x="100" y="208"/>
                  </a:lnTo>
                  <a:lnTo>
                    <a:pt x="112" y="209"/>
                  </a:lnTo>
                  <a:lnTo>
                    <a:pt x="126" y="209"/>
                  </a:lnTo>
                  <a:lnTo>
                    <a:pt x="138" y="208"/>
                  </a:lnTo>
                  <a:lnTo>
                    <a:pt x="152" y="206"/>
                  </a:lnTo>
                  <a:lnTo>
                    <a:pt x="167" y="204"/>
                  </a:lnTo>
                  <a:lnTo>
                    <a:pt x="191" y="198"/>
                  </a:lnTo>
                  <a:lnTo>
                    <a:pt x="184" y="189"/>
                  </a:lnTo>
                  <a:lnTo>
                    <a:pt x="176" y="178"/>
                  </a:lnTo>
                  <a:lnTo>
                    <a:pt x="169" y="168"/>
                  </a:lnTo>
                  <a:lnTo>
                    <a:pt x="164" y="157"/>
                  </a:lnTo>
                  <a:lnTo>
                    <a:pt x="159" y="148"/>
                  </a:lnTo>
                  <a:lnTo>
                    <a:pt x="156" y="138"/>
                  </a:lnTo>
                  <a:lnTo>
                    <a:pt x="152" y="128"/>
                  </a:lnTo>
                  <a:lnTo>
                    <a:pt x="151" y="116"/>
                  </a:lnTo>
                  <a:lnTo>
                    <a:pt x="150" y="104"/>
                  </a:lnTo>
                  <a:lnTo>
                    <a:pt x="151" y="85"/>
                  </a:lnTo>
                  <a:lnTo>
                    <a:pt x="154" y="66"/>
                  </a:lnTo>
                  <a:lnTo>
                    <a:pt x="162" y="49"/>
                  </a:lnTo>
                  <a:lnTo>
                    <a:pt x="173" y="33"/>
                  </a:lnTo>
                  <a:lnTo>
                    <a:pt x="187" y="20"/>
                  </a:lnTo>
                  <a:lnTo>
                    <a:pt x="202" y="10"/>
                  </a:lnTo>
                  <a:lnTo>
                    <a:pt x="219" y="3"/>
                  </a:lnTo>
                  <a:lnTo>
                    <a:pt x="238" y="0"/>
                  </a:lnTo>
                  <a:lnTo>
                    <a:pt x="265" y="1"/>
                  </a:lnTo>
                  <a:lnTo>
                    <a:pt x="290" y="5"/>
                  </a:lnTo>
                  <a:lnTo>
                    <a:pt x="314" y="13"/>
                  </a:lnTo>
                  <a:lnTo>
                    <a:pt x="336" y="26"/>
                  </a:lnTo>
                  <a:lnTo>
                    <a:pt x="356" y="41"/>
                  </a:lnTo>
                  <a:lnTo>
                    <a:pt x="370" y="61"/>
                  </a:lnTo>
                  <a:lnTo>
                    <a:pt x="380" y="83"/>
                  </a:lnTo>
                  <a:lnTo>
                    <a:pt x="385" y="107"/>
                  </a:lnTo>
                  <a:lnTo>
                    <a:pt x="384" y="130"/>
                  </a:lnTo>
                  <a:lnTo>
                    <a:pt x="380" y="149"/>
                  </a:lnTo>
                  <a:lnTo>
                    <a:pt x="374" y="170"/>
                  </a:lnTo>
                  <a:lnTo>
                    <a:pt x="366" y="195"/>
                  </a:lnTo>
                  <a:lnTo>
                    <a:pt x="377" y="199"/>
                  </a:lnTo>
                  <a:lnTo>
                    <a:pt x="385" y="206"/>
                  </a:lnTo>
                  <a:lnTo>
                    <a:pt x="390" y="214"/>
                  </a:lnTo>
                  <a:lnTo>
                    <a:pt x="392" y="223"/>
                  </a:lnTo>
                  <a:lnTo>
                    <a:pt x="390" y="227"/>
                  </a:lnTo>
                  <a:lnTo>
                    <a:pt x="387" y="230"/>
                  </a:lnTo>
                  <a:lnTo>
                    <a:pt x="384" y="232"/>
                  </a:lnTo>
                  <a:lnTo>
                    <a:pt x="379" y="232"/>
                  </a:lnTo>
                  <a:lnTo>
                    <a:pt x="373" y="231"/>
                  </a:lnTo>
                  <a:lnTo>
                    <a:pt x="366" y="229"/>
                  </a:lnTo>
                  <a:lnTo>
                    <a:pt x="361" y="228"/>
                  </a:lnTo>
                  <a:lnTo>
                    <a:pt x="355" y="227"/>
                  </a:lnTo>
                  <a:lnTo>
                    <a:pt x="349" y="227"/>
                  </a:lnTo>
                  <a:lnTo>
                    <a:pt x="343" y="225"/>
                  </a:lnTo>
                  <a:lnTo>
                    <a:pt x="336" y="223"/>
                  </a:lnTo>
                  <a:lnTo>
                    <a:pt x="329" y="222"/>
                  </a:lnTo>
                  <a:lnTo>
                    <a:pt x="325" y="224"/>
                  </a:lnTo>
                  <a:lnTo>
                    <a:pt x="320" y="225"/>
                  </a:lnTo>
                  <a:lnTo>
                    <a:pt x="317" y="227"/>
                  </a:lnTo>
                  <a:lnTo>
                    <a:pt x="312" y="228"/>
                  </a:lnTo>
                  <a:lnTo>
                    <a:pt x="308" y="229"/>
                  </a:lnTo>
                  <a:lnTo>
                    <a:pt x="303" y="229"/>
                  </a:lnTo>
                  <a:lnTo>
                    <a:pt x="298" y="230"/>
                  </a:lnTo>
                  <a:lnTo>
                    <a:pt x="294" y="230"/>
                  </a:lnTo>
                  <a:lnTo>
                    <a:pt x="298" y="195"/>
                  </a:lnTo>
                  <a:close/>
                </a:path>
              </a:pathLst>
            </a:custGeom>
            <a:solidFill>
              <a:srgbClr val="0035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3171" y="2290"/>
              <a:ext cx="125" cy="104"/>
            </a:xfrm>
            <a:custGeom>
              <a:avLst/>
              <a:gdLst>
                <a:gd name="T0" fmla="*/ 160 w 250"/>
                <a:gd name="T1" fmla="*/ 126 h 209"/>
                <a:gd name="T2" fmla="*/ 156 w 250"/>
                <a:gd name="T3" fmla="*/ 156 h 209"/>
                <a:gd name="T4" fmla="*/ 168 w 250"/>
                <a:gd name="T5" fmla="*/ 166 h 209"/>
                <a:gd name="T6" fmla="*/ 185 w 250"/>
                <a:gd name="T7" fmla="*/ 164 h 209"/>
                <a:gd name="T8" fmla="*/ 199 w 250"/>
                <a:gd name="T9" fmla="*/ 155 h 209"/>
                <a:gd name="T10" fmla="*/ 210 w 250"/>
                <a:gd name="T11" fmla="*/ 143 h 209"/>
                <a:gd name="T12" fmla="*/ 216 w 250"/>
                <a:gd name="T13" fmla="*/ 129 h 209"/>
                <a:gd name="T14" fmla="*/ 215 w 250"/>
                <a:gd name="T15" fmla="*/ 106 h 209"/>
                <a:gd name="T16" fmla="*/ 206 w 250"/>
                <a:gd name="T17" fmla="*/ 84 h 209"/>
                <a:gd name="T18" fmla="*/ 190 w 250"/>
                <a:gd name="T19" fmla="*/ 66 h 209"/>
                <a:gd name="T20" fmla="*/ 169 w 250"/>
                <a:gd name="T21" fmla="*/ 55 h 209"/>
                <a:gd name="T22" fmla="*/ 165 w 250"/>
                <a:gd name="T23" fmla="*/ 80 h 209"/>
                <a:gd name="T24" fmla="*/ 161 w 250"/>
                <a:gd name="T25" fmla="*/ 110 h 209"/>
                <a:gd name="T26" fmla="*/ 129 w 250"/>
                <a:gd name="T27" fmla="*/ 93 h 209"/>
                <a:gd name="T28" fmla="*/ 133 w 250"/>
                <a:gd name="T29" fmla="*/ 58 h 209"/>
                <a:gd name="T30" fmla="*/ 121 w 250"/>
                <a:gd name="T31" fmla="*/ 38 h 209"/>
                <a:gd name="T32" fmla="*/ 95 w 250"/>
                <a:gd name="T33" fmla="*/ 40 h 209"/>
                <a:gd name="T34" fmla="*/ 69 w 250"/>
                <a:gd name="T35" fmla="*/ 53 h 209"/>
                <a:gd name="T36" fmla="*/ 47 w 250"/>
                <a:gd name="T37" fmla="*/ 75 h 209"/>
                <a:gd name="T38" fmla="*/ 35 w 250"/>
                <a:gd name="T39" fmla="*/ 102 h 209"/>
                <a:gd name="T40" fmla="*/ 40 w 250"/>
                <a:gd name="T41" fmla="*/ 137 h 209"/>
                <a:gd name="T42" fmla="*/ 62 w 250"/>
                <a:gd name="T43" fmla="*/ 166 h 209"/>
                <a:gd name="T44" fmla="*/ 73 w 250"/>
                <a:gd name="T45" fmla="*/ 179 h 209"/>
                <a:gd name="T46" fmla="*/ 76 w 250"/>
                <a:gd name="T47" fmla="*/ 194 h 209"/>
                <a:gd name="T48" fmla="*/ 65 w 250"/>
                <a:gd name="T49" fmla="*/ 205 h 209"/>
                <a:gd name="T50" fmla="*/ 51 w 250"/>
                <a:gd name="T51" fmla="*/ 208 h 209"/>
                <a:gd name="T52" fmla="*/ 27 w 250"/>
                <a:gd name="T53" fmla="*/ 190 h 209"/>
                <a:gd name="T54" fmla="*/ 10 w 250"/>
                <a:gd name="T55" fmla="*/ 162 h 209"/>
                <a:gd name="T56" fmla="*/ 1 w 250"/>
                <a:gd name="T57" fmla="*/ 127 h 209"/>
                <a:gd name="T58" fmla="*/ 1 w 250"/>
                <a:gd name="T59" fmla="*/ 93 h 209"/>
                <a:gd name="T60" fmla="*/ 17 w 250"/>
                <a:gd name="T61" fmla="*/ 55 h 209"/>
                <a:gd name="T62" fmla="*/ 47 w 250"/>
                <a:gd name="T63" fmla="*/ 22 h 209"/>
                <a:gd name="T64" fmla="*/ 87 w 250"/>
                <a:gd name="T65" fmla="*/ 4 h 209"/>
                <a:gd name="T66" fmla="*/ 132 w 250"/>
                <a:gd name="T67" fmla="*/ 2 h 209"/>
                <a:gd name="T68" fmla="*/ 178 w 250"/>
                <a:gd name="T69" fmla="*/ 18 h 209"/>
                <a:gd name="T70" fmla="*/ 218 w 250"/>
                <a:gd name="T71" fmla="*/ 49 h 209"/>
                <a:gd name="T72" fmla="*/ 244 w 250"/>
                <a:gd name="T73" fmla="*/ 90 h 209"/>
                <a:gd name="T74" fmla="*/ 248 w 250"/>
                <a:gd name="T75" fmla="*/ 140 h 209"/>
                <a:gd name="T76" fmla="*/ 235 w 250"/>
                <a:gd name="T77" fmla="*/ 173 h 209"/>
                <a:gd name="T78" fmla="*/ 207 w 250"/>
                <a:gd name="T79" fmla="*/ 195 h 209"/>
                <a:gd name="T80" fmla="*/ 171 w 250"/>
                <a:gd name="T81" fmla="*/ 207 h 209"/>
                <a:gd name="T82" fmla="*/ 133 w 250"/>
                <a:gd name="T83" fmla="*/ 208 h 209"/>
                <a:gd name="T84" fmla="*/ 118 w 250"/>
                <a:gd name="T85" fmla="*/ 201 h 209"/>
                <a:gd name="T86" fmla="*/ 114 w 250"/>
                <a:gd name="T87" fmla="*/ 187 h 209"/>
                <a:gd name="T88" fmla="*/ 117 w 250"/>
                <a:gd name="T89" fmla="*/ 172 h 209"/>
                <a:gd name="T90" fmla="*/ 121 w 250"/>
                <a:gd name="T91" fmla="*/ 158 h 209"/>
                <a:gd name="T92" fmla="*/ 125 w 250"/>
                <a:gd name="T93" fmla="*/ 132 h 209"/>
                <a:gd name="T94" fmla="*/ 126 w 250"/>
                <a:gd name="T95" fmla="*/ 1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09">
                  <a:moveTo>
                    <a:pt x="161" y="110"/>
                  </a:moveTo>
                  <a:lnTo>
                    <a:pt x="160" y="126"/>
                  </a:lnTo>
                  <a:lnTo>
                    <a:pt x="157" y="142"/>
                  </a:lnTo>
                  <a:lnTo>
                    <a:pt x="156" y="156"/>
                  </a:lnTo>
                  <a:lnTo>
                    <a:pt x="155" y="166"/>
                  </a:lnTo>
                  <a:lnTo>
                    <a:pt x="168" y="166"/>
                  </a:lnTo>
                  <a:lnTo>
                    <a:pt x="176" y="166"/>
                  </a:lnTo>
                  <a:lnTo>
                    <a:pt x="185" y="164"/>
                  </a:lnTo>
                  <a:lnTo>
                    <a:pt x="192" y="161"/>
                  </a:lnTo>
                  <a:lnTo>
                    <a:pt x="199" y="155"/>
                  </a:lnTo>
                  <a:lnTo>
                    <a:pt x="206" y="149"/>
                  </a:lnTo>
                  <a:lnTo>
                    <a:pt x="210" y="143"/>
                  </a:lnTo>
                  <a:lnTo>
                    <a:pt x="214" y="136"/>
                  </a:lnTo>
                  <a:lnTo>
                    <a:pt x="216" y="129"/>
                  </a:lnTo>
                  <a:lnTo>
                    <a:pt x="216" y="118"/>
                  </a:lnTo>
                  <a:lnTo>
                    <a:pt x="215" y="106"/>
                  </a:lnTo>
                  <a:lnTo>
                    <a:pt x="212" y="96"/>
                  </a:lnTo>
                  <a:lnTo>
                    <a:pt x="206" y="84"/>
                  </a:lnTo>
                  <a:lnTo>
                    <a:pt x="198" y="74"/>
                  </a:lnTo>
                  <a:lnTo>
                    <a:pt x="190" y="66"/>
                  </a:lnTo>
                  <a:lnTo>
                    <a:pt x="179" y="59"/>
                  </a:lnTo>
                  <a:lnTo>
                    <a:pt x="169" y="55"/>
                  </a:lnTo>
                  <a:lnTo>
                    <a:pt x="167" y="65"/>
                  </a:lnTo>
                  <a:lnTo>
                    <a:pt x="165" y="80"/>
                  </a:lnTo>
                  <a:lnTo>
                    <a:pt x="163" y="96"/>
                  </a:lnTo>
                  <a:lnTo>
                    <a:pt x="161" y="110"/>
                  </a:lnTo>
                  <a:lnTo>
                    <a:pt x="126" y="109"/>
                  </a:lnTo>
                  <a:lnTo>
                    <a:pt x="129" y="93"/>
                  </a:lnTo>
                  <a:lnTo>
                    <a:pt x="131" y="75"/>
                  </a:lnTo>
                  <a:lnTo>
                    <a:pt x="133" y="58"/>
                  </a:lnTo>
                  <a:lnTo>
                    <a:pt x="136" y="42"/>
                  </a:lnTo>
                  <a:lnTo>
                    <a:pt x="121" y="38"/>
                  </a:lnTo>
                  <a:lnTo>
                    <a:pt x="109" y="37"/>
                  </a:lnTo>
                  <a:lnTo>
                    <a:pt x="95" y="40"/>
                  </a:lnTo>
                  <a:lnTo>
                    <a:pt x="81" y="45"/>
                  </a:lnTo>
                  <a:lnTo>
                    <a:pt x="69" y="53"/>
                  </a:lnTo>
                  <a:lnTo>
                    <a:pt x="57" y="64"/>
                  </a:lnTo>
                  <a:lnTo>
                    <a:pt x="47" y="75"/>
                  </a:lnTo>
                  <a:lnTo>
                    <a:pt x="40" y="88"/>
                  </a:lnTo>
                  <a:lnTo>
                    <a:pt x="35" y="102"/>
                  </a:lnTo>
                  <a:lnTo>
                    <a:pt x="35" y="121"/>
                  </a:lnTo>
                  <a:lnTo>
                    <a:pt x="40" y="137"/>
                  </a:lnTo>
                  <a:lnTo>
                    <a:pt x="49" y="152"/>
                  </a:lnTo>
                  <a:lnTo>
                    <a:pt x="62" y="166"/>
                  </a:lnTo>
                  <a:lnTo>
                    <a:pt x="69" y="172"/>
                  </a:lnTo>
                  <a:lnTo>
                    <a:pt x="73" y="179"/>
                  </a:lnTo>
                  <a:lnTo>
                    <a:pt x="77" y="186"/>
                  </a:lnTo>
                  <a:lnTo>
                    <a:pt x="76" y="194"/>
                  </a:lnTo>
                  <a:lnTo>
                    <a:pt x="72" y="201"/>
                  </a:lnTo>
                  <a:lnTo>
                    <a:pt x="65" y="205"/>
                  </a:lnTo>
                  <a:lnTo>
                    <a:pt x="58" y="209"/>
                  </a:lnTo>
                  <a:lnTo>
                    <a:pt x="51" y="208"/>
                  </a:lnTo>
                  <a:lnTo>
                    <a:pt x="39" y="201"/>
                  </a:lnTo>
                  <a:lnTo>
                    <a:pt x="27" y="190"/>
                  </a:lnTo>
                  <a:lnTo>
                    <a:pt x="18" y="178"/>
                  </a:lnTo>
                  <a:lnTo>
                    <a:pt x="10" y="162"/>
                  </a:lnTo>
                  <a:lnTo>
                    <a:pt x="4" y="146"/>
                  </a:lnTo>
                  <a:lnTo>
                    <a:pt x="1" y="127"/>
                  </a:lnTo>
                  <a:lnTo>
                    <a:pt x="0" y="110"/>
                  </a:lnTo>
                  <a:lnTo>
                    <a:pt x="1" y="93"/>
                  </a:lnTo>
                  <a:lnTo>
                    <a:pt x="7" y="73"/>
                  </a:lnTo>
                  <a:lnTo>
                    <a:pt x="17" y="55"/>
                  </a:lnTo>
                  <a:lnTo>
                    <a:pt x="31" y="37"/>
                  </a:lnTo>
                  <a:lnTo>
                    <a:pt x="47" y="22"/>
                  </a:lnTo>
                  <a:lnTo>
                    <a:pt x="66" y="12"/>
                  </a:lnTo>
                  <a:lnTo>
                    <a:pt x="87" y="4"/>
                  </a:lnTo>
                  <a:lnTo>
                    <a:pt x="109" y="0"/>
                  </a:lnTo>
                  <a:lnTo>
                    <a:pt x="132" y="2"/>
                  </a:lnTo>
                  <a:lnTo>
                    <a:pt x="155" y="7"/>
                  </a:lnTo>
                  <a:lnTo>
                    <a:pt x="178" y="18"/>
                  </a:lnTo>
                  <a:lnTo>
                    <a:pt x="199" y="31"/>
                  </a:lnTo>
                  <a:lnTo>
                    <a:pt x="218" y="49"/>
                  </a:lnTo>
                  <a:lnTo>
                    <a:pt x="233" y="68"/>
                  </a:lnTo>
                  <a:lnTo>
                    <a:pt x="244" y="90"/>
                  </a:lnTo>
                  <a:lnTo>
                    <a:pt x="250" y="114"/>
                  </a:lnTo>
                  <a:lnTo>
                    <a:pt x="248" y="140"/>
                  </a:lnTo>
                  <a:lnTo>
                    <a:pt x="243" y="158"/>
                  </a:lnTo>
                  <a:lnTo>
                    <a:pt x="235" y="173"/>
                  </a:lnTo>
                  <a:lnTo>
                    <a:pt x="222" y="186"/>
                  </a:lnTo>
                  <a:lnTo>
                    <a:pt x="207" y="195"/>
                  </a:lnTo>
                  <a:lnTo>
                    <a:pt x="190" y="202"/>
                  </a:lnTo>
                  <a:lnTo>
                    <a:pt x="171" y="207"/>
                  </a:lnTo>
                  <a:lnTo>
                    <a:pt x="153" y="209"/>
                  </a:lnTo>
                  <a:lnTo>
                    <a:pt x="133" y="208"/>
                  </a:lnTo>
                  <a:lnTo>
                    <a:pt x="125" y="205"/>
                  </a:lnTo>
                  <a:lnTo>
                    <a:pt x="118" y="201"/>
                  </a:lnTo>
                  <a:lnTo>
                    <a:pt x="115" y="194"/>
                  </a:lnTo>
                  <a:lnTo>
                    <a:pt x="114" y="187"/>
                  </a:lnTo>
                  <a:lnTo>
                    <a:pt x="115" y="180"/>
                  </a:lnTo>
                  <a:lnTo>
                    <a:pt x="117" y="172"/>
                  </a:lnTo>
                  <a:lnTo>
                    <a:pt x="118" y="165"/>
                  </a:lnTo>
                  <a:lnTo>
                    <a:pt x="121" y="158"/>
                  </a:lnTo>
                  <a:lnTo>
                    <a:pt x="123" y="144"/>
                  </a:lnTo>
                  <a:lnTo>
                    <a:pt x="125" y="132"/>
                  </a:lnTo>
                  <a:lnTo>
                    <a:pt x="125" y="120"/>
                  </a:lnTo>
                  <a:lnTo>
                    <a:pt x="126" y="109"/>
                  </a:lnTo>
                  <a:lnTo>
                    <a:pt x="161" y="110"/>
                  </a:lnTo>
                  <a:close/>
                </a:path>
              </a:pathLst>
            </a:custGeom>
            <a:solidFill>
              <a:srgbClr val="0035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3115" y="2409"/>
              <a:ext cx="173" cy="100"/>
            </a:xfrm>
            <a:custGeom>
              <a:avLst/>
              <a:gdLst>
                <a:gd name="T0" fmla="*/ 268 w 345"/>
                <a:gd name="T1" fmla="*/ 134 h 198"/>
                <a:gd name="T2" fmla="*/ 260 w 345"/>
                <a:gd name="T3" fmla="*/ 130 h 198"/>
                <a:gd name="T4" fmla="*/ 251 w 345"/>
                <a:gd name="T5" fmla="*/ 128 h 198"/>
                <a:gd name="T6" fmla="*/ 242 w 345"/>
                <a:gd name="T7" fmla="*/ 124 h 198"/>
                <a:gd name="T8" fmla="*/ 222 w 345"/>
                <a:gd name="T9" fmla="*/ 154 h 198"/>
                <a:gd name="T10" fmla="*/ 219 w 345"/>
                <a:gd name="T11" fmla="*/ 168 h 198"/>
                <a:gd name="T12" fmla="*/ 215 w 345"/>
                <a:gd name="T13" fmla="*/ 183 h 198"/>
                <a:gd name="T14" fmla="*/ 202 w 345"/>
                <a:gd name="T15" fmla="*/ 198 h 198"/>
                <a:gd name="T16" fmla="*/ 189 w 345"/>
                <a:gd name="T17" fmla="*/ 195 h 198"/>
                <a:gd name="T18" fmla="*/ 179 w 345"/>
                <a:gd name="T19" fmla="*/ 185 h 198"/>
                <a:gd name="T20" fmla="*/ 177 w 345"/>
                <a:gd name="T21" fmla="*/ 174 h 198"/>
                <a:gd name="T22" fmla="*/ 183 w 345"/>
                <a:gd name="T23" fmla="*/ 157 h 198"/>
                <a:gd name="T24" fmla="*/ 191 w 345"/>
                <a:gd name="T25" fmla="*/ 143 h 198"/>
                <a:gd name="T26" fmla="*/ 199 w 345"/>
                <a:gd name="T27" fmla="*/ 107 h 198"/>
                <a:gd name="T28" fmla="*/ 187 w 345"/>
                <a:gd name="T29" fmla="*/ 102 h 198"/>
                <a:gd name="T30" fmla="*/ 177 w 345"/>
                <a:gd name="T31" fmla="*/ 98 h 198"/>
                <a:gd name="T32" fmla="*/ 167 w 345"/>
                <a:gd name="T33" fmla="*/ 93 h 198"/>
                <a:gd name="T34" fmla="*/ 153 w 345"/>
                <a:gd name="T35" fmla="*/ 87 h 198"/>
                <a:gd name="T36" fmla="*/ 135 w 345"/>
                <a:gd name="T37" fmla="*/ 82 h 198"/>
                <a:gd name="T38" fmla="*/ 114 w 345"/>
                <a:gd name="T39" fmla="*/ 75 h 198"/>
                <a:gd name="T40" fmla="*/ 94 w 345"/>
                <a:gd name="T41" fmla="*/ 68 h 198"/>
                <a:gd name="T42" fmla="*/ 77 w 345"/>
                <a:gd name="T43" fmla="*/ 62 h 198"/>
                <a:gd name="T44" fmla="*/ 60 w 345"/>
                <a:gd name="T45" fmla="*/ 56 h 198"/>
                <a:gd name="T46" fmla="*/ 44 w 345"/>
                <a:gd name="T47" fmla="*/ 52 h 198"/>
                <a:gd name="T48" fmla="*/ 26 w 345"/>
                <a:gd name="T49" fmla="*/ 46 h 198"/>
                <a:gd name="T50" fmla="*/ 9 w 345"/>
                <a:gd name="T51" fmla="*/ 40 h 198"/>
                <a:gd name="T52" fmla="*/ 0 w 345"/>
                <a:gd name="T53" fmla="*/ 28 h 198"/>
                <a:gd name="T54" fmla="*/ 3 w 345"/>
                <a:gd name="T55" fmla="*/ 9 h 198"/>
                <a:gd name="T56" fmla="*/ 11 w 345"/>
                <a:gd name="T57" fmla="*/ 1 h 198"/>
                <a:gd name="T58" fmla="*/ 22 w 345"/>
                <a:gd name="T59" fmla="*/ 0 h 198"/>
                <a:gd name="T60" fmla="*/ 33 w 345"/>
                <a:gd name="T61" fmla="*/ 3 h 198"/>
                <a:gd name="T62" fmla="*/ 54 w 345"/>
                <a:gd name="T63" fmla="*/ 11 h 198"/>
                <a:gd name="T64" fmla="*/ 87 w 345"/>
                <a:gd name="T65" fmla="*/ 25 h 198"/>
                <a:gd name="T66" fmla="*/ 122 w 345"/>
                <a:gd name="T67" fmla="*/ 38 h 198"/>
                <a:gd name="T68" fmla="*/ 158 w 345"/>
                <a:gd name="T69" fmla="*/ 52 h 198"/>
                <a:gd name="T70" fmla="*/ 181 w 345"/>
                <a:gd name="T71" fmla="*/ 60 h 198"/>
                <a:gd name="T72" fmla="*/ 191 w 345"/>
                <a:gd name="T73" fmla="*/ 63 h 198"/>
                <a:gd name="T74" fmla="*/ 200 w 345"/>
                <a:gd name="T75" fmla="*/ 67 h 198"/>
                <a:gd name="T76" fmla="*/ 209 w 345"/>
                <a:gd name="T77" fmla="*/ 70 h 198"/>
                <a:gd name="T78" fmla="*/ 228 w 345"/>
                <a:gd name="T79" fmla="*/ 34 h 198"/>
                <a:gd name="T80" fmla="*/ 239 w 345"/>
                <a:gd name="T81" fmla="*/ 17 h 198"/>
                <a:gd name="T82" fmla="*/ 258 w 345"/>
                <a:gd name="T83" fmla="*/ 15 h 198"/>
                <a:gd name="T84" fmla="*/ 267 w 345"/>
                <a:gd name="T85" fmla="*/ 30 h 198"/>
                <a:gd name="T86" fmla="*/ 262 w 345"/>
                <a:gd name="T87" fmla="*/ 52 h 198"/>
                <a:gd name="T88" fmla="*/ 253 w 345"/>
                <a:gd name="T89" fmla="*/ 87 h 198"/>
                <a:gd name="T90" fmla="*/ 263 w 345"/>
                <a:gd name="T91" fmla="*/ 92 h 198"/>
                <a:gd name="T92" fmla="*/ 272 w 345"/>
                <a:gd name="T93" fmla="*/ 95 h 198"/>
                <a:gd name="T94" fmla="*/ 282 w 345"/>
                <a:gd name="T95" fmla="*/ 100 h 198"/>
                <a:gd name="T96" fmla="*/ 293 w 345"/>
                <a:gd name="T97" fmla="*/ 105 h 198"/>
                <a:gd name="T98" fmla="*/ 305 w 345"/>
                <a:gd name="T99" fmla="*/ 108 h 198"/>
                <a:gd name="T100" fmla="*/ 315 w 345"/>
                <a:gd name="T101" fmla="*/ 112 h 198"/>
                <a:gd name="T102" fmla="*/ 327 w 345"/>
                <a:gd name="T103" fmla="*/ 116 h 198"/>
                <a:gd name="T104" fmla="*/ 338 w 345"/>
                <a:gd name="T105" fmla="*/ 125 h 198"/>
                <a:gd name="T106" fmla="*/ 345 w 345"/>
                <a:gd name="T107" fmla="*/ 140 h 198"/>
                <a:gd name="T108" fmla="*/ 339 w 345"/>
                <a:gd name="T109" fmla="*/ 158 h 198"/>
                <a:gd name="T110" fmla="*/ 326 w 345"/>
                <a:gd name="T111" fmla="*/ 162 h 198"/>
                <a:gd name="T112" fmla="*/ 311 w 345"/>
                <a:gd name="T113" fmla="*/ 158 h 198"/>
                <a:gd name="T114" fmla="*/ 299 w 345"/>
                <a:gd name="T115" fmla="*/ 152 h 198"/>
                <a:gd name="T116" fmla="*/ 290 w 345"/>
                <a:gd name="T117" fmla="*/ 145 h 198"/>
                <a:gd name="T118" fmla="*/ 280 w 345"/>
                <a:gd name="T119" fmla="*/ 13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5" h="198">
                  <a:moveTo>
                    <a:pt x="273" y="135"/>
                  </a:moveTo>
                  <a:lnTo>
                    <a:pt x="268" y="134"/>
                  </a:lnTo>
                  <a:lnTo>
                    <a:pt x="263" y="131"/>
                  </a:lnTo>
                  <a:lnTo>
                    <a:pt x="260" y="130"/>
                  </a:lnTo>
                  <a:lnTo>
                    <a:pt x="255" y="129"/>
                  </a:lnTo>
                  <a:lnTo>
                    <a:pt x="251" y="128"/>
                  </a:lnTo>
                  <a:lnTo>
                    <a:pt x="246" y="125"/>
                  </a:lnTo>
                  <a:lnTo>
                    <a:pt x="242" y="124"/>
                  </a:lnTo>
                  <a:lnTo>
                    <a:pt x="237" y="122"/>
                  </a:lnTo>
                  <a:lnTo>
                    <a:pt x="222" y="154"/>
                  </a:lnTo>
                  <a:lnTo>
                    <a:pt x="220" y="161"/>
                  </a:lnTo>
                  <a:lnTo>
                    <a:pt x="219" y="168"/>
                  </a:lnTo>
                  <a:lnTo>
                    <a:pt x="217" y="176"/>
                  </a:lnTo>
                  <a:lnTo>
                    <a:pt x="215" y="183"/>
                  </a:lnTo>
                  <a:lnTo>
                    <a:pt x="209" y="193"/>
                  </a:lnTo>
                  <a:lnTo>
                    <a:pt x="202" y="198"/>
                  </a:lnTo>
                  <a:lnTo>
                    <a:pt x="196" y="198"/>
                  </a:lnTo>
                  <a:lnTo>
                    <a:pt x="189" y="195"/>
                  </a:lnTo>
                  <a:lnTo>
                    <a:pt x="183" y="191"/>
                  </a:lnTo>
                  <a:lnTo>
                    <a:pt x="179" y="185"/>
                  </a:lnTo>
                  <a:lnTo>
                    <a:pt x="177" y="180"/>
                  </a:lnTo>
                  <a:lnTo>
                    <a:pt x="177" y="174"/>
                  </a:lnTo>
                  <a:lnTo>
                    <a:pt x="179" y="163"/>
                  </a:lnTo>
                  <a:lnTo>
                    <a:pt x="183" y="157"/>
                  </a:lnTo>
                  <a:lnTo>
                    <a:pt x="187" y="151"/>
                  </a:lnTo>
                  <a:lnTo>
                    <a:pt x="191" y="143"/>
                  </a:lnTo>
                  <a:lnTo>
                    <a:pt x="205" y="109"/>
                  </a:lnTo>
                  <a:lnTo>
                    <a:pt x="199" y="107"/>
                  </a:lnTo>
                  <a:lnTo>
                    <a:pt x="193" y="105"/>
                  </a:lnTo>
                  <a:lnTo>
                    <a:pt x="187" y="102"/>
                  </a:lnTo>
                  <a:lnTo>
                    <a:pt x="183" y="100"/>
                  </a:lnTo>
                  <a:lnTo>
                    <a:pt x="177" y="98"/>
                  </a:lnTo>
                  <a:lnTo>
                    <a:pt x="173" y="95"/>
                  </a:lnTo>
                  <a:lnTo>
                    <a:pt x="167" y="93"/>
                  </a:lnTo>
                  <a:lnTo>
                    <a:pt x="161" y="91"/>
                  </a:lnTo>
                  <a:lnTo>
                    <a:pt x="153" y="87"/>
                  </a:lnTo>
                  <a:lnTo>
                    <a:pt x="144" y="84"/>
                  </a:lnTo>
                  <a:lnTo>
                    <a:pt x="135" y="82"/>
                  </a:lnTo>
                  <a:lnTo>
                    <a:pt x="124" y="78"/>
                  </a:lnTo>
                  <a:lnTo>
                    <a:pt x="114" y="75"/>
                  </a:lnTo>
                  <a:lnTo>
                    <a:pt x="103" y="71"/>
                  </a:lnTo>
                  <a:lnTo>
                    <a:pt x="94" y="68"/>
                  </a:lnTo>
                  <a:lnTo>
                    <a:pt x="86" y="66"/>
                  </a:lnTo>
                  <a:lnTo>
                    <a:pt x="77" y="62"/>
                  </a:lnTo>
                  <a:lnTo>
                    <a:pt x="68" y="59"/>
                  </a:lnTo>
                  <a:lnTo>
                    <a:pt x="60" y="56"/>
                  </a:lnTo>
                  <a:lnTo>
                    <a:pt x="52" y="54"/>
                  </a:lnTo>
                  <a:lnTo>
                    <a:pt x="44" y="52"/>
                  </a:lnTo>
                  <a:lnTo>
                    <a:pt x="35" y="49"/>
                  </a:lnTo>
                  <a:lnTo>
                    <a:pt x="26" y="46"/>
                  </a:lnTo>
                  <a:lnTo>
                    <a:pt x="17" y="44"/>
                  </a:lnTo>
                  <a:lnTo>
                    <a:pt x="9" y="40"/>
                  </a:lnTo>
                  <a:lnTo>
                    <a:pt x="3" y="36"/>
                  </a:lnTo>
                  <a:lnTo>
                    <a:pt x="0" y="28"/>
                  </a:lnTo>
                  <a:lnTo>
                    <a:pt x="1" y="16"/>
                  </a:lnTo>
                  <a:lnTo>
                    <a:pt x="3" y="9"/>
                  </a:lnTo>
                  <a:lnTo>
                    <a:pt x="8" y="3"/>
                  </a:lnTo>
                  <a:lnTo>
                    <a:pt x="11" y="1"/>
                  </a:lnTo>
                  <a:lnTo>
                    <a:pt x="17" y="0"/>
                  </a:lnTo>
                  <a:lnTo>
                    <a:pt x="22" y="0"/>
                  </a:lnTo>
                  <a:lnTo>
                    <a:pt x="27" y="1"/>
                  </a:lnTo>
                  <a:lnTo>
                    <a:pt x="33" y="3"/>
                  </a:lnTo>
                  <a:lnTo>
                    <a:pt x="38" y="6"/>
                  </a:lnTo>
                  <a:lnTo>
                    <a:pt x="54" y="11"/>
                  </a:lnTo>
                  <a:lnTo>
                    <a:pt x="70" y="18"/>
                  </a:lnTo>
                  <a:lnTo>
                    <a:pt x="87" y="25"/>
                  </a:lnTo>
                  <a:lnTo>
                    <a:pt x="105" y="31"/>
                  </a:lnTo>
                  <a:lnTo>
                    <a:pt x="122" y="38"/>
                  </a:lnTo>
                  <a:lnTo>
                    <a:pt x="140" y="45"/>
                  </a:lnTo>
                  <a:lnTo>
                    <a:pt x="158" y="52"/>
                  </a:lnTo>
                  <a:lnTo>
                    <a:pt x="175" y="57"/>
                  </a:lnTo>
                  <a:lnTo>
                    <a:pt x="181" y="60"/>
                  </a:lnTo>
                  <a:lnTo>
                    <a:pt x="186" y="61"/>
                  </a:lnTo>
                  <a:lnTo>
                    <a:pt x="191" y="63"/>
                  </a:lnTo>
                  <a:lnTo>
                    <a:pt x="196" y="64"/>
                  </a:lnTo>
                  <a:lnTo>
                    <a:pt x="200" y="67"/>
                  </a:lnTo>
                  <a:lnTo>
                    <a:pt x="205" y="69"/>
                  </a:lnTo>
                  <a:lnTo>
                    <a:pt x="209" y="70"/>
                  </a:lnTo>
                  <a:lnTo>
                    <a:pt x="215" y="72"/>
                  </a:lnTo>
                  <a:lnTo>
                    <a:pt x="228" y="34"/>
                  </a:lnTo>
                  <a:lnTo>
                    <a:pt x="232" y="25"/>
                  </a:lnTo>
                  <a:lnTo>
                    <a:pt x="239" y="17"/>
                  </a:lnTo>
                  <a:lnTo>
                    <a:pt x="247" y="14"/>
                  </a:lnTo>
                  <a:lnTo>
                    <a:pt x="258" y="15"/>
                  </a:lnTo>
                  <a:lnTo>
                    <a:pt x="265" y="21"/>
                  </a:lnTo>
                  <a:lnTo>
                    <a:pt x="267" y="30"/>
                  </a:lnTo>
                  <a:lnTo>
                    <a:pt x="266" y="40"/>
                  </a:lnTo>
                  <a:lnTo>
                    <a:pt x="262" y="52"/>
                  </a:lnTo>
                  <a:lnTo>
                    <a:pt x="247" y="85"/>
                  </a:lnTo>
                  <a:lnTo>
                    <a:pt x="253" y="87"/>
                  </a:lnTo>
                  <a:lnTo>
                    <a:pt x="258" y="90"/>
                  </a:lnTo>
                  <a:lnTo>
                    <a:pt x="263" y="92"/>
                  </a:lnTo>
                  <a:lnTo>
                    <a:pt x="268" y="93"/>
                  </a:lnTo>
                  <a:lnTo>
                    <a:pt x="272" y="95"/>
                  </a:lnTo>
                  <a:lnTo>
                    <a:pt x="277" y="98"/>
                  </a:lnTo>
                  <a:lnTo>
                    <a:pt x="282" y="100"/>
                  </a:lnTo>
                  <a:lnTo>
                    <a:pt x="288" y="102"/>
                  </a:lnTo>
                  <a:lnTo>
                    <a:pt x="293" y="105"/>
                  </a:lnTo>
                  <a:lnTo>
                    <a:pt x="299" y="107"/>
                  </a:lnTo>
                  <a:lnTo>
                    <a:pt x="305" y="108"/>
                  </a:lnTo>
                  <a:lnTo>
                    <a:pt x="311" y="110"/>
                  </a:lnTo>
                  <a:lnTo>
                    <a:pt x="315" y="112"/>
                  </a:lnTo>
                  <a:lnTo>
                    <a:pt x="321" y="114"/>
                  </a:lnTo>
                  <a:lnTo>
                    <a:pt x="327" y="116"/>
                  </a:lnTo>
                  <a:lnTo>
                    <a:pt x="333" y="120"/>
                  </a:lnTo>
                  <a:lnTo>
                    <a:pt x="338" y="125"/>
                  </a:lnTo>
                  <a:lnTo>
                    <a:pt x="343" y="132"/>
                  </a:lnTo>
                  <a:lnTo>
                    <a:pt x="345" y="140"/>
                  </a:lnTo>
                  <a:lnTo>
                    <a:pt x="344" y="148"/>
                  </a:lnTo>
                  <a:lnTo>
                    <a:pt x="339" y="158"/>
                  </a:lnTo>
                  <a:lnTo>
                    <a:pt x="333" y="162"/>
                  </a:lnTo>
                  <a:lnTo>
                    <a:pt x="326" y="162"/>
                  </a:lnTo>
                  <a:lnTo>
                    <a:pt x="318" y="160"/>
                  </a:lnTo>
                  <a:lnTo>
                    <a:pt x="311" y="158"/>
                  </a:lnTo>
                  <a:lnTo>
                    <a:pt x="305" y="154"/>
                  </a:lnTo>
                  <a:lnTo>
                    <a:pt x="299" y="152"/>
                  </a:lnTo>
                  <a:lnTo>
                    <a:pt x="295" y="148"/>
                  </a:lnTo>
                  <a:lnTo>
                    <a:pt x="290" y="145"/>
                  </a:lnTo>
                  <a:lnTo>
                    <a:pt x="284" y="142"/>
                  </a:lnTo>
                  <a:lnTo>
                    <a:pt x="280" y="138"/>
                  </a:lnTo>
                  <a:lnTo>
                    <a:pt x="273" y="135"/>
                  </a:lnTo>
                  <a:close/>
                </a:path>
              </a:pathLst>
            </a:custGeom>
            <a:solidFill>
              <a:srgbClr val="0035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3676650" y="4455658"/>
            <a:ext cx="5162550" cy="1569660"/>
          </a:xfrm>
          <a:prstGeom prst="rect">
            <a:avLst/>
          </a:prstGeom>
          <a:noFill/>
        </p:spPr>
        <p:txBody>
          <a:bodyPr wrap="square" rtlCol="0">
            <a:spAutoFit/>
          </a:bodyPr>
          <a:lstStyle/>
          <a:p>
            <a:r>
              <a:rPr lang="en-US" sz="2400" dirty="0" smtClean="0"/>
              <a:t>Job descriptions for </a:t>
            </a:r>
            <a:r>
              <a:rPr lang="en-US" sz="2400" dirty="0"/>
              <a:t>p</a:t>
            </a:r>
            <a:r>
              <a:rPr lang="en-US" sz="2400" dirty="0" smtClean="0"/>
              <a:t>arent </a:t>
            </a:r>
            <a:r>
              <a:rPr lang="en-US" sz="2400" dirty="0"/>
              <a:t>i</a:t>
            </a:r>
            <a:r>
              <a:rPr lang="en-US" sz="2400" dirty="0" smtClean="0"/>
              <a:t>nvolvement positions can be found on the Personnel Commission website</a:t>
            </a:r>
            <a:r>
              <a:rPr lang="en-US" sz="2400" dirty="0"/>
              <a:t> at http://</a:t>
            </a:r>
            <a:r>
              <a:rPr lang="en-US" sz="2400" dirty="0" smtClean="0"/>
              <a:t>achieve.lausd.net/Page/7274.</a:t>
            </a:r>
            <a:endParaRPr lang="en-US" sz="2400" dirty="0">
              <a:solidFill>
                <a:srgbClr val="FF0000"/>
              </a:solidFill>
            </a:endParaRPr>
          </a:p>
        </p:txBody>
      </p:sp>
      <p:sp>
        <p:nvSpPr>
          <p:cNvPr id="28"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18</a:t>
            </a:fld>
            <a:endParaRPr lang="en-US" sz="1800">
              <a:solidFill>
                <a:schemeClr val="bg1"/>
              </a:solidFill>
            </a:endParaRPr>
          </a:p>
        </p:txBody>
      </p:sp>
      <p:pic>
        <p:nvPicPr>
          <p:cNvPr id="12290" name="Picture 2"/>
          <p:cNvPicPr>
            <a:picLocks noChangeAspect="1" noChangeArrowheads="1"/>
          </p:cNvPicPr>
          <p:nvPr/>
        </p:nvPicPr>
        <p:blipFill rotWithShape="1">
          <a:blip r:embed="rId4" cstate="print">
            <a:duotone>
              <a:prstClr val="black"/>
              <a:schemeClr val="accent2">
                <a:tint val="45000"/>
                <a:satMod val="400000"/>
              </a:schemeClr>
            </a:duotone>
            <a:extLst>
              <a:ext uri="{28A0092B-C50C-407E-A947-70E740481C1C}">
                <a14:useLocalDpi xmlns="" xmlns:a14="http://schemas.microsoft.com/office/drawing/2010/main" val="0"/>
              </a:ext>
            </a:extLst>
          </a:blip>
          <a:srcRect l="1258" t="1311" r="1878" b="3655"/>
          <a:stretch/>
        </p:blipFill>
        <p:spPr bwMode="auto">
          <a:xfrm>
            <a:off x="2052777" y="1333499"/>
            <a:ext cx="5508083" cy="2760829"/>
          </a:xfrm>
          <a:prstGeom prst="rect">
            <a:avLst/>
          </a:prstGeom>
          <a:noFill/>
          <a:ln w="57150">
            <a:solidFill>
              <a:srgbClr val="00B0F0"/>
            </a:solidFill>
            <a:prstDash val="sysDash"/>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870824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panossi\AppData\Local\Microsoft\Windows\Temporary Internet Files\Content.IE5\WEO1PLEZ\MP900439244[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15200" y="5181600"/>
            <a:ext cx="1828800" cy="13716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green bar.jpg"/>
          <p:cNvPicPr>
            <a:picLocks noChangeAspect="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6" name="Subtitle 2"/>
          <p:cNvSpPr txBox="1">
            <a:spLocks/>
          </p:cNvSpPr>
          <p:nvPr/>
        </p:nvSpPr>
        <p:spPr>
          <a:xfrm>
            <a:off x="2209800" y="1219200"/>
            <a:ext cx="6400800" cy="5334000"/>
          </a:xfrm>
          <a:prstGeom prst="rect">
            <a:avLst/>
          </a:prstGeom>
        </p:spPr>
        <p:txBody>
          <a:bodyPr>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3200" i="0" dirty="0" smtClean="0"/>
              <a:t>Funds </a:t>
            </a:r>
            <a:r>
              <a:rPr lang="en-US" sz="3200" i="0" dirty="0"/>
              <a:t>allocated for parent involvement activities </a:t>
            </a:r>
            <a:r>
              <a:rPr lang="en-US" sz="3200" i="0" u="sng" dirty="0"/>
              <a:t>must not</a:t>
            </a:r>
            <a:r>
              <a:rPr lang="en-US" sz="3200" i="0" dirty="0"/>
              <a:t> be used for other </a:t>
            </a:r>
            <a:r>
              <a:rPr lang="en-US" sz="3200" i="0" dirty="0" smtClean="0"/>
              <a:t>purposes.</a:t>
            </a:r>
          </a:p>
          <a:p>
            <a:pPr marL="0" indent="0" algn="ctr">
              <a:buNone/>
            </a:pPr>
            <a:r>
              <a:rPr lang="en-US" sz="4400" dirty="0" smtClean="0">
                <a:solidFill>
                  <a:srgbClr val="FF0000"/>
                </a:solidFill>
              </a:rPr>
              <a:t>Caution!</a:t>
            </a:r>
            <a:endParaRPr lang="en-US" sz="3200" dirty="0">
              <a:solidFill>
                <a:srgbClr val="FF0000"/>
              </a:solidFill>
            </a:endParaRPr>
          </a:p>
          <a:p>
            <a:pPr marL="0" indent="0">
              <a:buNone/>
            </a:pPr>
            <a:r>
              <a:rPr lang="en-US" sz="3200" i="0" dirty="0"/>
              <a:t>When used inappropriately, the categorical program from which the non-allowable item was expended must be </a:t>
            </a:r>
            <a:r>
              <a:rPr lang="en-US" sz="3200" b="1" i="0" dirty="0"/>
              <a:t>repaid</a:t>
            </a:r>
            <a:r>
              <a:rPr lang="en-US" sz="3200" i="0" dirty="0"/>
              <a:t> with general </a:t>
            </a:r>
            <a:r>
              <a:rPr lang="en-US" sz="3200" i="0" dirty="0" smtClean="0"/>
              <a:t>fund </a:t>
            </a:r>
            <a:r>
              <a:rPr lang="en-US" sz="3200" i="0" dirty="0"/>
              <a:t>regular program resources.</a:t>
            </a:r>
          </a:p>
          <a:p>
            <a:pPr marL="457200" indent="-457200">
              <a:buFont typeface="Arial" pitchFamily="34" charset="0"/>
              <a:buAutoNum type="arabicPeriod"/>
            </a:pPr>
            <a:endParaRPr lang="en-US" sz="3200" dirty="0" smtClean="0"/>
          </a:p>
          <a:p>
            <a:endParaRPr lang="en-US" sz="3200" dirty="0"/>
          </a:p>
        </p:txBody>
      </p:sp>
      <p:sp>
        <p:nvSpPr>
          <p:cNvPr id="3" name="TextBox 2"/>
          <p:cNvSpPr txBox="1"/>
          <p:nvPr/>
        </p:nvSpPr>
        <p:spPr>
          <a:xfrm>
            <a:off x="2133600" y="152400"/>
            <a:ext cx="5486400" cy="584775"/>
          </a:xfrm>
          <a:prstGeom prst="rect">
            <a:avLst/>
          </a:prstGeom>
          <a:noFill/>
        </p:spPr>
        <p:txBody>
          <a:bodyPr wrap="square" rtlCol="0">
            <a:spAutoFit/>
          </a:bodyPr>
          <a:lstStyle/>
          <a:p>
            <a:r>
              <a:rPr lang="en-US" sz="3200" dirty="0" smtClean="0"/>
              <a:t>BUDGET PLANNING PROCESS</a:t>
            </a:r>
            <a:endParaRPr lang="en-US" sz="3200" dirty="0"/>
          </a:p>
        </p:txBody>
      </p:sp>
      <p:sp>
        <p:nvSpPr>
          <p:cNvPr id="4"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19</a:t>
            </a:fld>
            <a:endParaRPr lang="en-US" sz="1800">
              <a:solidFill>
                <a:schemeClr val="bg1"/>
              </a:solidFill>
            </a:endParaRPr>
          </a:p>
        </p:txBody>
      </p:sp>
    </p:spTree>
    <p:extLst>
      <p:ext uri="{BB962C8B-B14F-4D97-AF65-F5344CB8AC3E}">
        <p14:creationId xmlns="" xmlns:p14="http://schemas.microsoft.com/office/powerpoint/2010/main" val="31309077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2254616" y="1600201"/>
            <a:ext cx="6432183" cy="4296720"/>
          </a:xfrm>
        </p:spPr>
        <p:txBody>
          <a:bodyPr/>
          <a:lstStyle/>
          <a:p>
            <a:pPr>
              <a:buFont typeface="Wingdings" pitchFamily="2" charset="2"/>
              <a:buChar char="q"/>
            </a:pPr>
            <a:r>
              <a:rPr lang="en-US" dirty="0" smtClean="0"/>
              <a:t> To </a:t>
            </a:r>
            <a:r>
              <a:rPr lang="en-US" dirty="0"/>
              <a:t>provide guidance to schools for  </a:t>
            </a:r>
            <a:r>
              <a:rPr lang="en-US" dirty="0" smtClean="0"/>
              <a:t> </a:t>
            </a:r>
          </a:p>
          <a:p>
            <a:pPr marL="0" indent="0">
              <a:buNone/>
            </a:pPr>
            <a:r>
              <a:rPr lang="en-US" dirty="0"/>
              <a:t> </a:t>
            </a:r>
            <a:r>
              <a:rPr lang="en-US" dirty="0" smtClean="0"/>
              <a:t>    the development and approval of </a:t>
            </a:r>
          </a:p>
          <a:p>
            <a:pPr marL="0" indent="0">
              <a:buNone/>
            </a:pPr>
            <a:r>
              <a:rPr lang="en-US" dirty="0"/>
              <a:t> </a:t>
            </a:r>
            <a:r>
              <a:rPr lang="en-US" dirty="0" smtClean="0"/>
              <a:t>    categorical budgets and for the     </a:t>
            </a:r>
          </a:p>
          <a:p>
            <a:pPr marL="0" indent="0">
              <a:buNone/>
            </a:pPr>
            <a:r>
              <a:rPr lang="en-US" dirty="0"/>
              <a:t> </a:t>
            </a:r>
            <a:r>
              <a:rPr lang="en-US" dirty="0" smtClean="0"/>
              <a:t>    alignment </a:t>
            </a:r>
            <a:r>
              <a:rPr lang="en-US" dirty="0"/>
              <a:t>of </a:t>
            </a:r>
            <a:r>
              <a:rPr lang="en-US" dirty="0" smtClean="0"/>
              <a:t>Title </a:t>
            </a:r>
            <a:r>
              <a:rPr lang="en-US" dirty="0"/>
              <a:t>I parent </a:t>
            </a:r>
            <a:endParaRPr lang="en-US" dirty="0" smtClean="0"/>
          </a:p>
          <a:p>
            <a:pPr marL="0" indent="0">
              <a:buNone/>
            </a:pPr>
            <a:r>
              <a:rPr lang="en-US" dirty="0"/>
              <a:t> </a:t>
            </a:r>
            <a:r>
              <a:rPr lang="en-US" dirty="0" smtClean="0"/>
              <a:t>    involvement </a:t>
            </a:r>
            <a:r>
              <a:rPr lang="en-US" dirty="0"/>
              <a:t>funds to </a:t>
            </a:r>
            <a:r>
              <a:rPr lang="en-US" dirty="0" smtClean="0"/>
              <a:t>Appendix B </a:t>
            </a:r>
          </a:p>
          <a:p>
            <a:pPr marL="0" indent="0">
              <a:buNone/>
            </a:pPr>
            <a:r>
              <a:rPr lang="en-US" dirty="0"/>
              <a:t> </a:t>
            </a:r>
            <a:r>
              <a:rPr lang="en-US" dirty="0" smtClean="0"/>
              <a:t>    program </a:t>
            </a:r>
            <a:r>
              <a:rPr lang="en-US" dirty="0"/>
              <a:t>guidelines</a:t>
            </a:r>
          </a:p>
          <a:p>
            <a:pPr marL="0" indent="0">
              <a:buNone/>
            </a:pPr>
            <a:endParaRPr lang="en-US" dirty="0"/>
          </a:p>
        </p:txBody>
      </p:sp>
      <p:sp>
        <p:nvSpPr>
          <p:cNvPr id="4" name="Rectangle 3"/>
          <p:cNvSpPr/>
          <p:nvPr/>
        </p:nvSpPr>
        <p:spPr>
          <a:xfrm>
            <a:off x="2254616" y="177224"/>
            <a:ext cx="6691667" cy="584776"/>
          </a:xfrm>
          <a:prstGeom prst="rect">
            <a:avLst/>
          </a:prstGeom>
          <a:noFill/>
        </p:spPr>
        <p:txBody>
          <a:bodyPr wrap="square" lIns="91440" tIns="45720" rIns="91440" bIns="45720">
            <a:spAutoFit/>
          </a:bodyPr>
          <a:lstStyle/>
          <a:p>
            <a:r>
              <a:rPr lang="en-US" sz="3200" cap="none" spc="600" dirty="0" smtClean="0">
                <a:ln w="12700">
                  <a:noFill/>
                  <a:prstDash val="solid"/>
                </a:ln>
              </a:rPr>
              <a:t>OBJECTIVE</a:t>
            </a:r>
            <a:endParaRPr lang="en-US" sz="3200" cap="none" spc="600" dirty="0">
              <a:ln w="12700">
                <a:noFill/>
                <a:prstDash val="solid"/>
              </a:ln>
            </a:endParaRPr>
          </a:p>
        </p:txBody>
      </p:sp>
      <p:sp>
        <p:nvSpPr>
          <p:cNvPr id="8"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2</a:t>
            </a:fld>
            <a:endParaRPr lang="en-US" sz="1800">
              <a:solidFill>
                <a:schemeClr val="bg1"/>
              </a:solidFill>
            </a:endParaRPr>
          </a:p>
        </p:txBody>
      </p:sp>
    </p:spTree>
    <p:extLst>
      <p:ext uri="{BB962C8B-B14F-4D97-AF65-F5344CB8AC3E}">
        <p14:creationId xmlns="" xmlns:p14="http://schemas.microsoft.com/office/powerpoint/2010/main" val="19407813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6" name="Subtitle 2"/>
          <p:cNvSpPr txBox="1">
            <a:spLocks/>
          </p:cNvSpPr>
          <p:nvPr/>
        </p:nvSpPr>
        <p:spPr>
          <a:xfrm>
            <a:off x="2209800" y="1219200"/>
            <a:ext cx="6400800" cy="5334000"/>
          </a:xfrm>
          <a:prstGeom prst="rect">
            <a:avLst/>
          </a:prstGeom>
        </p:spPr>
        <p:txBody>
          <a:bodyPr>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indent="-457200">
              <a:buFont typeface="Arial" pitchFamily="34" charset="0"/>
              <a:buAutoNum type="arabicPeriod"/>
            </a:pPr>
            <a:endParaRPr lang="en-US" sz="3200" dirty="0" smtClean="0"/>
          </a:p>
          <a:p>
            <a:endParaRPr lang="en-US" sz="3200" dirty="0"/>
          </a:p>
        </p:txBody>
      </p:sp>
      <p:sp>
        <p:nvSpPr>
          <p:cNvPr id="3" name="TextBox 2"/>
          <p:cNvSpPr txBox="1"/>
          <p:nvPr/>
        </p:nvSpPr>
        <p:spPr>
          <a:xfrm>
            <a:off x="2133600" y="152400"/>
            <a:ext cx="5486400" cy="584775"/>
          </a:xfrm>
          <a:prstGeom prst="rect">
            <a:avLst/>
          </a:prstGeom>
          <a:noFill/>
        </p:spPr>
        <p:txBody>
          <a:bodyPr wrap="square" rtlCol="0">
            <a:spAutoFit/>
          </a:bodyPr>
          <a:lstStyle/>
          <a:p>
            <a:r>
              <a:rPr lang="en-US" sz="3200" dirty="0" smtClean="0"/>
              <a:t>ADDITIONAL RESOURCES</a:t>
            </a:r>
            <a:endParaRPr lang="en-US" sz="3200" dirty="0"/>
          </a:p>
        </p:txBody>
      </p:sp>
      <p:sp>
        <p:nvSpPr>
          <p:cNvPr id="4"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20</a:t>
            </a:fld>
            <a:endParaRPr lang="en-US" sz="1800">
              <a:solidFill>
                <a:schemeClr val="bg1"/>
              </a:solidFill>
            </a:endParaRPr>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7239" y="1066800"/>
            <a:ext cx="2809875" cy="36306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21781" y="1828688"/>
            <a:ext cx="4110037" cy="3186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17114" y="2209800"/>
            <a:ext cx="2974370" cy="3890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386731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9144000" cy="1998633"/>
          </a:xfrm>
          <a:prstGeom prst="rect">
            <a:avLst/>
          </a:prstGeom>
        </p:spPr>
      </p:pic>
      <p:pic>
        <p:nvPicPr>
          <p:cNvPr id="2" name="Picture 7" descr="MC900441428[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76400" y="2133600"/>
            <a:ext cx="30480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4705350" y="3377625"/>
            <a:ext cx="3505200" cy="830997"/>
          </a:xfrm>
          <a:prstGeom prst="rect">
            <a:avLst/>
          </a:prstGeom>
          <a:noFill/>
        </p:spPr>
        <p:txBody>
          <a:bodyPr wrap="square" rtlCol="0">
            <a:spAutoFit/>
          </a:bodyPr>
          <a:lstStyle/>
          <a:p>
            <a:r>
              <a:rPr lang="en-US" sz="4800" dirty="0" smtClean="0"/>
              <a:t>QUESTIONS?</a:t>
            </a:r>
            <a:endParaRPr lang="en-US" sz="4800" dirty="0"/>
          </a:p>
        </p:txBody>
      </p:sp>
      <p:sp>
        <p:nvSpPr>
          <p:cNvPr id="5"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21</a:t>
            </a:fld>
            <a:endParaRPr lang="en-US" sz="1800">
              <a:solidFill>
                <a:schemeClr val="bg1"/>
              </a:solidFill>
            </a:endParaRPr>
          </a:p>
        </p:txBody>
      </p:sp>
    </p:spTree>
    <p:extLst>
      <p:ext uri="{BB962C8B-B14F-4D97-AF65-F5344CB8AC3E}">
        <p14:creationId xmlns="" xmlns:p14="http://schemas.microsoft.com/office/powerpoint/2010/main" val="39646109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0">
                                          <p:stCondLst>
                                            <p:cond delay="0"/>
                                          </p:stCondLst>
                                        </p:cTn>
                                        <p:tgtEl>
                                          <p:spTgt spid="2"/>
                                        </p:tgtEl>
                                      </p:cBhvr>
                                    </p:animEffect>
                                    <p:anim calcmode="lin" valueType="num">
                                      <p:cBhvr>
                                        <p:cTn id="8" dur="4555"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2"/>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2"/>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2"/>
                                        </p:tgtEl>
                                        <p:attrNameLst>
                                          <p:attrName>ppt_y</p:attrName>
                                        </p:attrNameLst>
                                      </p:cBhvr>
                                      <p:tavLst>
                                        <p:tav tm="0" fmla="#ppt_y-sin(pi*$)/81">
                                          <p:val>
                                            <p:fltVal val="0"/>
                                          </p:val>
                                        </p:tav>
                                        <p:tav tm="100000">
                                          <p:val>
                                            <p:fltVal val="1"/>
                                          </p:val>
                                        </p:tav>
                                      </p:tavLst>
                                    </p:anim>
                                    <p:animScale>
                                      <p:cBhvr>
                                        <p:cTn id="13" dur="65">
                                          <p:stCondLst>
                                            <p:cond delay="1625"/>
                                          </p:stCondLst>
                                        </p:cTn>
                                        <p:tgtEl>
                                          <p:spTgt spid="2"/>
                                        </p:tgtEl>
                                      </p:cBhvr>
                                      <p:to x="100000" y="60000"/>
                                    </p:animScale>
                                    <p:animScale>
                                      <p:cBhvr>
                                        <p:cTn id="14" dur="415" decel="50000">
                                          <p:stCondLst>
                                            <p:cond delay="1690"/>
                                          </p:stCondLst>
                                        </p:cTn>
                                        <p:tgtEl>
                                          <p:spTgt spid="2"/>
                                        </p:tgtEl>
                                      </p:cBhvr>
                                      <p:to x="100000" y="100000"/>
                                    </p:animScale>
                                    <p:animScale>
                                      <p:cBhvr>
                                        <p:cTn id="15" dur="65">
                                          <p:stCondLst>
                                            <p:cond delay="3280"/>
                                          </p:stCondLst>
                                        </p:cTn>
                                        <p:tgtEl>
                                          <p:spTgt spid="2"/>
                                        </p:tgtEl>
                                      </p:cBhvr>
                                      <p:to x="100000" y="80000"/>
                                    </p:animScale>
                                    <p:animScale>
                                      <p:cBhvr>
                                        <p:cTn id="16" dur="415" decel="50000">
                                          <p:stCondLst>
                                            <p:cond delay="3345"/>
                                          </p:stCondLst>
                                        </p:cTn>
                                        <p:tgtEl>
                                          <p:spTgt spid="2"/>
                                        </p:tgtEl>
                                      </p:cBhvr>
                                      <p:to x="100000" y="100000"/>
                                    </p:animScale>
                                    <p:animScale>
                                      <p:cBhvr>
                                        <p:cTn id="17" dur="65">
                                          <p:stCondLst>
                                            <p:cond delay="4105"/>
                                          </p:stCondLst>
                                        </p:cTn>
                                        <p:tgtEl>
                                          <p:spTgt spid="2"/>
                                        </p:tgtEl>
                                      </p:cBhvr>
                                      <p:to x="100000" y="90000"/>
                                    </p:animScale>
                                    <p:animScale>
                                      <p:cBhvr>
                                        <p:cTn id="18" dur="415" decel="50000">
                                          <p:stCondLst>
                                            <p:cond delay="4170"/>
                                          </p:stCondLst>
                                        </p:cTn>
                                        <p:tgtEl>
                                          <p:spTgt spid="2"/>
                                        </p:tgtEl>
                                      </p:cBhvr>
                                      <p:to x="100000" y="100000"/>
                                    </p:animScale>
                                    <p:animScale>
                                      <p:cBhvr>
                                        <p:cTn id="19" dur="65">
                                          <p:stCondLst>
                                            <p:cond delay="4520"/>
                                          </p:stCondLst>
                                        </p:cTn>
                                        <p:tgtEl>
                                          <p:spTgt spid="2"/>
                                        </p:tgtEl>
                                      </p:cBhvr>
                                      <p:to x="100000" y="95000"/>
                                    </p:animScale>
                                    <p:animScale>
                                      <p:cBhvr>
                                        <p:cTn id="20" dur="415" decel="50000">
                                          <p:stCondLst>
                                            <p:cond delay="4585"/>
                                          </p:stCondLst>
                                        </p:cTn>
                                        <p:tgtEl>
                                          <p:spTgt spid="2"/>
                                        </p:tgtEl>
                                      </p:cBhvr>
                                      <p:to x="100000" y="100000"/>
                                    </p:animScale>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36471" y="-1"/>
            <a:ext cx="7007529" cy="846637"/>
          </a:xfrm>
          <a:prstGeom prst="rect">
            <a:avLst/>
          </a:prstGeom>
          <a:gradFill flip="none" rotWithShape="1">
            <a:gsLst>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9" name="Picture 8"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2" name="Title 1"/>
          <p:cNvSpPr>
            <a:spLocks noGrp="1"/>
          </p:cNvSpPr>
          <p:nvPr>
            <p:ph type="title"/>
          </p:nvPr>
        </p:nvSpPr>
        <p:spPr>
          <a:xfrm>
            <a:off x="2286000" y="152400"/>
            <a:ext cx="7010400" cy="648198"/>
          </a:xfrm>
        </p:spPr>
        <p:txBody>
          <a:bodyPr>
            <a:normAutofit/>
          </a:bodyPr>
          <a:lstStyle/>
          <a:p>
            <a:pPr algn="l"/>
            <a:r>
              <a:rPr lang="en-US" sz="3200" dirty="0" smtClean="0">
                <a:latin typeface="+mn-lt"/>
              </a:rPr>
              <a:t>RESEARCH </a:t>
            </a:r>
            <a:endParaRPr lang="en-US" sz="3200" dirty="0">
              <a:latin typeface="+mn-lt"/>
            </a:endParaRPr>
          </a:p>
        </p:txBody>
      </p:sp>
      <p:sp>
        <p:nvSpPr>
          <p:cNvPr id="3" name="Content Placeholder 2"/>
          <p:cNvSpPr>
            <a:spLocks noGrp="1"/>
          </p:cNvSpPr>
          <p:nvPr>
            <p:ph idx="1"/>
          </p:nvPr>
        </p:nvSpPr>
        <p:spPr>
          <a:xfrm>
            <a:off x="2819400" y="2438399"/>
            <a:ext cx="3048000" cy="3077527"/>
          </a:xfrm>
        </p:spPr>
        <p:txBody>
          <a:bodyPr>
            <a:normAutofit lnSpcReduction="10000"/>
          </a:bodyPr>
          <a:lstStyle/>
          <a:p>
            <a:r>
              <a:rPr lang="en-US" sz="2400" b="1" dirty="0">
                <a:latin typeface="+mj-lt"/>
                <a:ea typeface="Century Gothic" charset="0"/>
                <a:cs typeface="Times New Roman" pitchFamily="18" charset="0"/>
              </a:rPr>
              <a:t>higher</a:t>
            </a:r>
            <a:r>
              <a:rPr lang="en-US" sz="2400" dirty="0">
                <a:latin typeface="+mj-lt"/>
                <a:ea typeface="Century Gothic" charset="0"/>
                <a:cs typeface="Times New Roman" pitchFamily="18" charset="0"/>
              </a:rPr>
              <a:t> grades, test scores </a:t>
            </a:r>
            <a:r>
              <a:rPr lang="en-US" sz="2400" dirty="0" smtClean="0">
                <a:latin typeface="+mj-lt"/>
                <a:ea typeface="Century Gothic" charset="0"/>
                <a:cs typeface="Times New Roman" pitchFamily="18" charset="0"/>
              </a:rPr>
              <a:t>and </a:t>
            </a:r>
            <a:r>
              <a:rPr lang="en-US" sz="2400" dirty="0">
                <a:latin typeface="+mj-lt"/>
                <a:ea typeface="Century Gothic" charset="0"/>
                <a:cs typeface="Times New Roman" pitchFamily="18" charset="0"/>
              </a:rPr>
              <a:t>graduation </a:t>
            </a:r>
            <a:r>
              <a:rPr lang="en-US" sz="2400" dirty="0" smtClean="0">
                <a:latin typeface="+mj-lt"/>
                <a:ea typeface="Century Gothic" charset="0"/>
                <a:cs typeface="Times New Roman" pitchFamily="18" charset="0"/>
              </a:rPr>
              <a:t>rates</a:t>
            </a:r>
            <a:endParaRPr lang="en-US" sz="2400" dirty="0">
              <a:latin typeface="+mj-lt"/>
              <a:ea typeface="Century Gothic" charset="0"/>
              <a:cs typeface="Times New Roman" pitchFamily="18" charset="0"/>
            </a:endParaRPr>
          </a:p>
          <a:p>
            <a:r>
              <a:rPr lang="en-US" sz="2400" b="1" dirty="0">
                <a:latin typeface="+mj-lt"/>
                <a:ea typeface="Century Gothic" charset="0"/>
                <a:cs typeface="Times New Roman" pitchFamily="18" charset="0"/>
              </a:rPr>
              <a:t>better</a:t>
            </a:r>
            <a:r>
              <a:rPr lang="en-US" sz="2400" dirty="0">
                <a:latin typeface="+mj-lt"/>
                <a:ea typeface="Century Gothic" charset="0"/>
                <a:cs typeface="Times New Roman" pitchFamily="18" charset="0"/>
              </a:rPr>
              <a:t> school </a:t>
            </a:r>
            <a:r>
              <a:rPr lang="en-US" sz="2400" dirty="0" smtClean="0">
                <a:latin typeface="+mj-lt"/>
                <a:ea typeface="Century Gothic" charset="0"/>
                <a:cs typeface="Times New Roman" pitchFamily="18" charset="0"/>
              </a:rPr>
              <a:t>attendance</a:t>
            </a:r>
            <a:endParaRPr lang="en-US" sz="2400" dirty="0">
              <a:latin typeface="+mj-lt"/>
              <a:ea typeface="Century Gothic" charset="0"/>
              <a:cs typeface="Times New Roman" pitchFamily="18" charset="0"/>
            </a:endParaRPr>
          </a:p>
          <a:p>
            <a:r>
              <a:rPr lang="en-US" sz="2400" b="1" dirty="0">
                <a:latin typeface="+mj-lt"/>
                <a:ea typeface="Century Gothic" charset="0"/>
                <a:cs typeface="Times New Roman" pitchFamily="18" charset="0"/>
              </a:rPr>
              <a:t>increased</a:t>
            </a:r>
            <a:r>
              <a:rPr lang="en-US" sz="2400" dirty="0">
                <a:latin typeface="+mj-lt"/>
                <a:ea typeface="Century Gothic" charset="0"/>
                <a:cs typeface="Times New Roman" pitchFamily="18" charset="0"/>
              </a:rPr>
              <a:t> </a:t>
            </a:r>
            <a:r>
              <a:rPr lang="en-US" sz="2400" dirty="0" smtClean="0">
                <a:latin typeface="+mj-lt"/>
                <a:ea typeface="Century Gothic" charset="0"/>
                <a:cs typeface="Times New Roman" pitchFamily="18" charset="0"/>
              </a:rPr>
              <a:t>motivation</a:t>
            </a:r>
            <a:endParaRPr lang="en-US" sz="2400" dirty="0">
              <a:latin typeface="+mj-lt"/>
              <a:ea typeface="Century Gothic" charset="0"/>
              <a:cs typeface="Times New Roman" pitchFamily="18" charset="0"/>
            </a:endParaRPr>
          </a:p>
          <a:p>
            <a:r>
              <a:rPr lang="en-US" sz="2400" b="1" dirty="0">
                <a:latin typeface="+mj-lt"/>
                <a:ea typeface="Century Gothic" charset="0"/>
                <a:cs typeface="Times New Roman" pitchFamily="18" charset="0"/>
              </a:rPr>
              <a:t>higher</a:t>
            </a:r>
            <a:r>
              <a:rPr lang="en-US" sz="2400" dirty="0">
                <a:latin typeface="+mj-lt"/>
                <a:ea typeface="Century Gothic" charset="0"/>
                <a:cs typeface="Times New Roman" pitchFamily="18" charset="0"/>
              </a:rPr>
              <a:t> </a:t>
            </a:r>
            <a:r>
              <a:rPr lang="en-US" sz="2400" dirty="0" smtClean="0">
                <a:latin typeface="+mj-lt"/>
                <a:ea typeface="Century Gothic" charset="0"/>
                <a:cs typeface="Times New Roman" pitchFamily="18" charset="0"/>
              </a:rPr>
              <a:t>self-esteem</a:t>
            </a:r>
            <a:endParaRPr lang="en-US" sz="2400" dirty="0">
              <a:latin typeface="+mj-lt"/>
              <a:ea typeface="Century Gothic" charset="0"/>
              <a:cs typeface="Times New Roman" pitchFamily="18" charset="0"/>
            </a:endParaRPr>
          </a:p>
          <a:p>
            <a:endParaRPr lang="en-US" dirty="0"/>
          </a:p>
        </p:txBody>
      </p:sp>
      <p:sp>
        <p:nvSpPr>
          <p:cNvPr id="4" name="Up Arrow 3"/>
          <p:cNvSpPr/>
          <p:nvPr/>
        </p:nvSpPr>
        <p:spPr>
          <a:xfrm>
            <a:off x="1447800" y="2590800"/>
            <a:ext cx="1363612" cy="2286000"/>
          </a:xfrm>
          <a:prstGeom prst="upArrow">
            <a:avLst/>
          </a:prstGeom>
          <a:solidFill>
            <a:schemeClr val="accent6">
              <a:lumMod val="60000"/>
              <a:lumOff val="40000"/>
            </a:schemeClr>
          </a:solidFill>
          <a:ln w="76200">
            <a:solidFill>
              <a:schemeClr val="accent6"/>
            </a:solidFill>
          </a:ln>
        </p:spPr>
        <p:style>
          <a:lnRef idx="1">
            <a:schemeClr val="accent4"/>
          </a:lnRef>
          <a:fillRef idx="3">
            <a:schemeClr val="accent4"/>
          </a:fillRef>
          <a:effectRef idx="2">
            <a:schemeClr val="accent4"/>
          </a:effectRef>
          <a:fontRef idx="minor">
            <a:schemeClr val="lt1"/>
          </a:fontRef>
        </p:style>
      </p:sp>
      <p:sp>
        <p:nvSpPr>
          <p:cNvPr id="6" name="TextBox 5"/>
          <p:cNvSpPr txBox="1"/>
          <p:nvPr/>
        </p:nvSpPr>
        <p:spPr>
          <a:xfrm>
            <a:off x="6697613" y="2667000"/>
            <a:ext cx="2293986" cy="2954655"/>
          </a:xfrm>
          <a:prstGeom prst="rect">
            <a:avLst/>
          </a:prstGeom>
          <a:noFill/>
        </p:spPr>
        <p:txBody>
          <a:bodyPr wrap="square" rtlCol="0">
            <a:spAutoFit/>
          </a:bodyPr>
          <a:lstStyle/>
          <a:p>
            <a:pPr marL="342900" indent="-342900">
              <a:buFont typeface="Arial" pitchFamily="34" charset="0"/>
              <a:buChar char="•"/>
            </a:pPr>
            <a:r>
              <a:rPr lang="en-US" sz="2400" b="1" dirty="0">
                <a:latin typeface="+mj-lt"/>
                <a:ea typeface="Century Gothic" charset="0"/>
                <a:cs typeface="Century Gothic" charset="0"/>
              </a:rPr>
              <a:t>f</a:t>
            </a:r>
            <a:r>
              <a:rPr lang="en-US" sz="2400" b="1" dirty="0" smtClean="0">
                <a:latin typeface="+mj-lt"/>
                <a:ea typeface="Century Gothic" charset="0"/>
                <a:cs typeface="Century Gothic" charset="0"/>
              </a:rPr>
              <a:t>ewer</a:t>
            </a:r>
            <a:r>
              <a:rPr lang="en-US" sz="2400" dirty="0" smtClean="0">
                <a:latin typeface="+mj-lt"/>
                <a:ea typeface="Century Gothic" charset="0"/>
                <a:cs typeface="Century Gothic" charset="0"/>
              </a:rPr>
              <a:t> suspensions</a:t>
            </a:r>
            <a:endParaRPr lang="en-US" sz="2400" dirty="0">
              <a:latin typeface="+mj-lt"/>
              <a:ea typeface="Century Gothic" charset="0"/>
              <a:cs typeface="Century Gothic" charset="0"/>
            </a:endParaRPr>
          </a:p>
          <a:p>
            <a:pPr marL="342900" indent="-342900">
              <a:buFont typeface="Arial" pitchFamily="34" charset="0"/>
              <a:buChar char="•"/>
            </a:pPr>
            <a:r>
              <a:rPr lang="en-US" sz="2400" b="1" dirty="0">
                <a:latin typeface="+mj-lt"/>
                <a:ea typeface="Century Gothic" charset="0"/>
                <a:cs typeface="Century Gothic" charset="0"/>
              </a:rPr>
              <a:t>l</a:t>
            </a:r>
            <a:r>
              <a:rPr lang="en-US" sz="2400" b="1" dirty="0" smtClean="0">
                <a:latin typeface="+mj-lt"/>
                <a:ea typeface="Century Gothic" charset="0"/>
                <a:cs typeface="Century Gothic" charset="0"/>
              </a:rPr>
              <a:t>ess</a:t>
            </a:r>
            <a:r>
              <a:rPr lang="en-US" sz="2400" dirty="0" smtClean="0">
                <a:latin typeface="+mj-lt"/>
                <a:ea typeface="Century Gothic" charset="0"/>
                <a:cs typeface="Century Gothic" charset="0"/>
              </a:rPr>
              <a:t> drug use</a:t>
            </a:r>
          </a:p>
          <a:p>
            <a:pPr marL="342900" indent="-342900">
              <a:buFont typeface="Arial" pitchFamily="34" charset="0"/>
              <a:buChar char="•"/>
            </a:pPr>
            <a:r>
              <a:rPr lang="en-US" sz="2400" b="1" dirty="0">
                <a:latin typeface="+mj-lt"/>
                <a:ea typeface="Century Gothic" charset="0"/>
                <a:cs typeface="Century Gothic" charset="0"/>
              </a:rPr>
              <a:t>l</a:t>
            </a:r>
            <a:r>
              <a:rPr lang="en-US" sz="2400" b="1" dirty="0" smtClean="0">
                <a:latin typeface="+mj-lt"/>
                <a:ea typeface="Century Gothic" charset="0"/>
                <a:cs typeface="Century Gothic" charset="0"/>
              </a:rPr>
              <a:t>ess</a:t>
            </a:r>
            <a:r>
              <a:rPr lang="en-US" sz="2400" dirty="0" smtClean="0">
                <a:latin typeface="+mj-lt"/>
                <a:ea typeface="Century Gothic" charset="0"/>
                <a:cs typeface="Century Gothic" charset="0"/>
              </a:rPr>
              <a:t> alcohol use</a:t>
            </a:r>
          </a:p>
          <a:p>
            <a:pPr marL="342900" indent="-342900">
              <a:buFont typeface="Arial" pitchFamily="34" charset="0"/>
              <a:buChar char="•"/>
            </a:pPr>
            <a:r>
              <a:rPr lang="en-US" sz="2400" b="1" dirty="0" smtClean="0">
                <a:latin typeface="+mj-lt"/>
                <a:ea typeface="Century Gothic" charset="0"/>
                <a:cs typeface="Century Gothic" charset="0"/>
              </a:rPr>
              <a:t>less</a:t>
            </a:r>
            <a:r>
              <a:rPr lang="en-US" sz="2400" dirty="0" smtClean="0">
                <a:latin typeface="+mj-lt"/>
                <a:ea typeface="Century Gothic" charset="0"/>
                <a:cs typeface="Century Gothic" charset="0"/>
              </a:rPr>
              <a:t> violent </a:t>
            </a:r>
            <a:r>
              <a:rPr lang="en-US" sz="2400" dirty="0">
                <a:latin typeface="+mj-lt"/>
                <a:ea typeface="Century Gothic" charset="0"/>
                <a:cs typeface="Century Gothic" charset="0"/>
              </a:rPr>
              <a:t>behavior</a:t>
            </a:r>
          </a:p>
          <a:p>
            <a:endParaRPr lang="en-US" dirty="0"/>
          </a:p>
        </p:txBody>
      </p:sp>
      <p:sp>
        <p:nvSpPr>
          <p:cNvPr id="7" name="TextBox 6"/>
          <p:cNvSpPr txBox="1"/>
          <p:nvPr/>
        </p:nvSpPr>
        <p:spPr>
          <a:xfrm>
            <a:off x="2136470" y="1150203"/>
            <a:ext cx="6855129" cy="830997"/>
          </a:xfrm>
          <a:prstGeom prst="rect">
            <a:avLst/>
          </a:prstGeom>
          <a:noFill/>
        </p:spPr>
        <p:txBody>
          <a:bodyPr wrap="square" rtlCol="0">
            <a:spAutoFit/>
          </a:bodyPr>
          <a:lstStyle/>
          <a:p>
            <a:r>
              <a:rPr lang="en-US" sz="2400" dirty="0" smtClean="0"/>
              <a:t>When parents are involved in supporting student learning at home and at school, students have…</a:t>
            </a:r>
            <a:endParaRPr lang="en-US" sz="2400" dirty="0"/>
          </a:p>
        </p:txBody>
      </p:sp>
      <p:sp>
        <p:nvSpPr>
          <p:cNvPr id="10" name="Up Arrow 9"/>
          <p:cNvSpPr/>
          <p:nvPr/>
        </p:nvSpPr>
        <p:spPr>
          <a:xfrm rot="10800000">
            <a:off x="5486401" y="2667000"/>
            <a:ext cx="1297404" cy="2286000"/>
          </a:xfrm>
          <a:prstGeom prst="upArrow">
            <a:avLst/>
          </a:prstGeom>
          <a:solidFill>
            <a:schemeClr val="accent6">
              <a:lumMod val="60000"/>
              <a:lumOff val="40000"/>
            </a:schemeClr>
          </a:solidFill>
          <a:ln w="76200">
            <a:solidFill>
              <a:schemeClr val="accent6"/>
            </a:solidFill>
          </a:ln>
        </p:spPr>
        <p:style>
          <a:lnRef idx="1">
            <a:schemeClr val="accent4"/>
          </a:lnRef>
          <a:fillRef idx="3">
            <a:schemeClr val="accent4"/>
          </a:fillRef>
          <a:effectRef idx="2">
            <a:schemeClr val="accent4"/>
          </a:effectRef>
          <a:fontRef idx="minor">
            <a:schemeClr val="lt1"/>
          </a:fontRef>
        </p:style>
      </p:sp>
      <p:sp>
        <p:nvSpPr>
          <p:cNvPr id="12"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3</a:t>
            </a:fld>
            <a:endParaRPr lang="en-US" sz="1800">
              <a:solidFill>
                <a:schemeClr val="bg1"/>
              </a:solidFill>
            </a:endParaRPr>
          </a:p>
        </p:txBody>
      </p:sp>
    </p:spTree>
    <p:extLst>
      <p:ext uri="{BB962C8B-B14F-4D97-AF65-F5344CB8AC3E}">
        <p14:creationId xmlns="" xmlns:p14="http://schemas.microsoft.com/office/powerpoint/2010/main" val="40284170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additive="base">
                                        <p:cTn id="4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 calcmode="lin" valueType="num">
                                      <p:cBhvr additive="base">
                                        <p:cTn id="5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 calcmode="lin" valueType="num">
                                      <p:cBhvr additive="base">
                                        <p:cTn id="5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chemeClr val="bg1">
                  <a:lumMod val="85000"/>
                </a:scheme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8000"/>
              </a:solidFill>
            </a:endParaRPr>
          </a:p>
        </p:txBody>
      </p:sp>
      <p:pic>
        <p:nvPicPr>
          <p:cNvPr id="7" name="Picture 6"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1905000" y="1143000"/>
            <a:ext cx="6781799" cy="4753921"/>
          </a:xfrm>
        </p:spPr>
        <p:txBody>
          <a:bodyPr>
            <a:normAutofit lnSpcReduction="10000"/>
          </a:bodyPr>
          <a:lstStyle/>
          <a:p>
            <a:pPr marL="0" indent="0">
              <a:buNone/>
            </a:pPr>
            <a:r>
              <a:rPr lang="en-US" dirty="0"/>
              <a:t>Every LAUSD student will receive an education in a safe, caring environment, and every student will be college-prepared and career-ready.</a:t>
            </a:r>
          </a:p>
          <a:p>
            <a:pPr marL="0" indent="0">
              <a:buNone/>
            </a:pPr>
            <a:endParaRPr lang="en-US" sz="1100" dirty="0" smtClean="0">
              <a:solidFill>
                <a:srgbClr val="852C7E"/>
              </a:solidFill>
            </a:endParaRPr>
          </a:p>
          <a:p>
            <a:pPr marL="457200" indent="-457200">
              <a:buFont typeface="+mj-lt"/>
              <a:buAutoNum type="arabicPeriod"/>
            </a:pPr>
            <a:r>
              <a:rPr lang="en-US" sz="2400" dirty="0" smtClean="0"/>
              <a:t>Start with students</a:t>
            </a:r>
          </a:p>
          <a:p>
            <a:pPr marL="457200" indent="-457200">
              <a:buFont typeface="+mj-lt"/>
              <a:buAutoNum type="arabicPeriod"/>
            </a:pPr>
            <a:r>
              <a:rPr lang="en-US" sz="2400" dirty="0" smtClean="0"/>
              <a:t>Families are our partners</a:t>
            </a:r>
          </a:p>
          <a:p>
            <a:pPr marL="457200" indent="-457200">
              <a:buFont typeface="+mj-lt"/>
              <a:buAutoNum type="arabicPeriod"/>
            </a:pPr>
            <a:r>
              <a:rPr lang="en-US" sz="2400" dirty="0" smtClean="0"/>
              <a:t>Success is in the classroom</a:t>
            </a:r>
          </a:p>
          <a:p>
            <a:pPr marL="457200" indent="-457200">
              <a:buFont typeface="+mj-lt"/>
              <a:buAutoNum type="arabicPeriod"/>
            </a:pPr>
            <a:r>
              <a:rPr lang="en-US" sz="2400" dirty="0" smtClean="0"/>
              <a:t>Diversity is our strength</a:t>
            </a:r>
          </a:p>
          <a:p>
            <a:pPr marL="457200" indent="-457200">
              <a:buFont typeface="+mj-lt"/>
              <a:buAutoNum type="arabicPeriod"/>
            </a:pPr>
            <a:r>
              <a:rPr lang="en-US" sz="2400" dirty="0" smtClean="0"/>
              <a:t>Effective teaching, leadership, and accountability are the keys to our success</a:t>
            </a:r>
          </a:p>
          <a:p>
            <a:pPr marL="0" indent="0">
              <a:buNone/>
            </a:pPr>
            <a:endParaRPr lang="en-US" dirty="0"/>
          </a:p>
        </p:txBody>
      </p:sp>
      <p:sp>
        <p:nvSpPr>
          <p:cNvPr id="4" name="Rectangle 3"/>
          <p:cNvSpPr/>
          <p:nvPr/>
        </p:nvSpPr>
        <p:spPr>
          <a:xfrm>
            <a:off x="2254616" y="86972"/>
            <a:ext cx="6691667" cy="584775"/>
          </a:xfrm>
          <a:prstGeom prst="rect">
            <a:avLst/>
          </a:prstGeom>
          <a:noFill/>
        </p:spPr>
        <p:txBody>
          <a:bodyPr wrap="square" lIns="91440" tIns="45720" rIns="91440" bIns="45720">
            <a:spAutoFit/>
          </a:bodyPr>
          <a:lstStyle/>
          <a:p>
            <a:pPr defTabSz="457200"/>
            <a:r>
              <a:rPr lang="en-US" sz="3200" dirty="0">
                <a:ea typeface="+mj-ea"/>
                <a:cs typeface="+mj-cs"/>
              </a:rPr>
              <a:t>LAUSD’s </a:t>
            </a:r>
            <a:r>
              <a:rPr lang="en-US" sz="3200" dirty="0" smtClean="0">
                <a:ea typeface="+mj-ea"/>
                <a:cs typeface="+mj-cs"/>
              </a:rPr>
              <a:t>CORE BELIEFS</a:t>
            </a:r>
            <a:endParaRPr lang="en-US" sz="3200" dirty="0">
              <a:ea typeface="+mj-ea"/>
              <a:cs typeface="+mj-cs"/>
            </a:endParaRPr>
          </a:p>
        </p:txBody>
      </p:sp>
      <p:pic>
        <p:nvPicPr>
          <p:cNvPr id="1026" name="Picture 2" descr="C:\Users\lausd_user\AppData\Local\Microsoft\Windows\Temporary Internet Files\Content.IE5\CZBSLS78\MC900433903[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19800" y="2857500"/>
            <a:ext cx="1905000" cy="1905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ounded Rectangle 2"/>
          <p:cNvSpPr/>
          <p:nvPr/>
        </p:nvSpPr>
        <p:spPr>
          <a:xfrm>
            <a:off x="1905000" y="3581400"/>
            <a:ext cx="4343400" cy="381000"/>
          </a:xfrm>
          <a:prstGeom prst="roundRect">
            <a:avLst/>
          </a:prstGeom>
          <a:no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4</a:t>
            </a:fld>
            <a:endParaRPr lang="en-US" sz="1800">
              <a:solidFill>
                <a:schemeClr val="bg1"/>
              </a:solidFill>
            </a:endParaRPr>
          </a:p>
        </p:txBody>
      </p:sp>
    </p:spTree>
    <p:extLst>
      <p:ext uri="{BB962C8B-B14F-4D97-AF65-F5344CB8AC3E}">
        <p14:creationId xmlns="" xmlns:p14="http://schemas.microsoft.com/office/powerpoint/2010/main" val="39208215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5" name="Picture 4"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6" name="TextBox 5"/>
          <p:cNvSpPr txBox="1"/>
          <p:nvPr/>
        </p:nvSpPr>
        <p:spPr>
          <a:xfrm>
            <a:off x="2136470" y="195590"/>
            <a:ext cx="6702729" cy="584775"/>
          </a:xfrm>
          <a:prstGeom prst="rect">
            <a:avLst/>
          </a:prstGeom>
          <a:noFill/>
        </p:spPr>
        <p:txBody>
          <a:bodyPr wrap="square" rtlCol="0">
            <a:spAutoFit/>
          </a:bodyPr>
          <a:lstStyle/>
          <a:p>
            <a:r>
              <a:rPr lang="en-US" sz="3200" dirty="0" smtClean="0"/>
              <a:t>LAUSD GOALS</a:t>
            </a:r>
            <a:endParaRPr lang="en-US" sz="3200" dirty="0"/>
          </a:p>
        </p:txBody>
      </p:sp>
      <p:sp>
        <p:nvSpPr>
          <p:cNvPr id="12" name="Content Placeholder 4"/>
          <p:cNvSpPr>
            <a:spLocks noGrp="1"/>
          </p:cNvSpPr>
          <p:nvPr>
            <p:ph idx="1"/>
          </p:nvPr>
        </p:nvSpPr>
        <p:spPr>
          <a:xfrm>
            <a:off x="2136471" y="1295400"/>
            <a:ext cx="6855129" cy="5182200"/>
          </a:xfrm>
        </p:spPr>
        <p:txBody>
          <a:bodyPr>
            <a:normAutofit/>
          </a:bodyPr>
          <a:lstStyle/>
          <a:p>
            <a:pPr marL="0" indent="0">
              <a:buNone/>
            </a:pPr>
            <a:r>
              <a:rPr lang="en-US" dirty="0" smtClean="0"/>
              <a:t>1</a:t>
            </a:r>
            <a:r>
              <a:rPr lang="en-US" dirty="0" smtClean="0">
                <a:cs typeface="Century Gothic"/>
              </a:rPr>
              <a:t>.  100 % </a:t>
            </a:r>
            <a:r>
              <a:rPr lang="en-US" dirty="0">
                <a:cs typeface="Century Gothic"/>
              </a:rPr>
              <a:t>G</a:t>
            </a:r>
            <a:r>
              <a:rPr lang="en-US" dirty="0" smtClean="0">
                <a:cs typeface="Century Gothic"/>
              </a:rPr>
              <a:t>raduation</a:t>
            </a:r>
          </a:p>
          <a:p>
            <a:pPr marL="0" indent="0">
              <a:buNone/>
            </a:pPr>
            <a:r>
              <a:rPr lang="en-US" dirty="0" smtClean="0">
                <a:cs typeface="Century Gothic"/>
              </a:rPr>
              <a:t>2</a:t>
            </a:r>
            <a:r>
              <a:rPr lang="en-US" dirty="0">
                <a:cs typeface="Century Gothic"/>
              </a:rPr>
              <a:t>.  Proficiency for </a:t>
            </a:r>
            <a:r>
              <a:rPr lang="en-US" dirty="0" smtClean="0">
                <a:cs typeface="Century Gothic"/>
              </a:rPr>
              <a:t>All</a:t>
            </a:r>
            <a:endParaRPr lang="en-US" dirty="0">
              <a:cs typeface="Century Gothic"/>
            </a:endParaRPr>
          </a:p>
          <a:p>
            <a:pPr marL="0" indent="0">
              <a:buNone/>
            </a:pPr>
            <a:r>
              <a:rPr lang="en-US" dirty="0" smtClean="0">
                <a:cs typeface="Century Gothic"/>
              </a:rPr>
              <a:t>3</a:t>
            </a:r>
            <a:r>
              <a:rPr lang="en-US" dirty="0">
                <a:cs typeface="Century Gothic"/>
              </a:rPr>
              <a:t>.  100 </a:t>
            </a:r>
            <a:r>
              <a:rPr lang="en-US" dirty="0" smtClean="0">
                <a:cs typeface="Century Gothic"/>
              </a:rPr>
              <a:t>% Attendance</a:t>
            </a:r>
            <a:endParaRPr lang="en-US" dirty="0">
              <a:cs typeface="Century Gothic"/>
            </a:endParaRPr>
          </a:p>
          <a:p>
            <a:pPr marL="0" indent="0">
              <a:buNone/>
            </a:pPr>
            <a:r>
              <a:rPr lang="en-US" dirty="0" smtClean="0">
                <a:cs typeface="Century Gothic"/>
              </a:rPr>
              <a:t>4</a:t>
            </a:r>
            <a:r>
              <a:rPr lang="en-US" dirty="0">
                <a:cs typeface="Century Gothic"/>
              </a:rPr>
              <a:t>.  Parent and </a:t>
            </a:r>
            <a:r>
              <a:rPr lang="en-US" dirty="0" smtClean="0">
                <a:cs typeface="Century Gothic"/>
              </a:rPr>
              <a:t>Community </a:t>
            </a:r>
            <a:r>
              <a:rPr lang="en-US" dirty="0">
                <a:cs typeface="Century Gothic"/>
              </a:rPr>
              <a:t>E</a:t>
            </a:r>
            <a:r>
              <a:rPr lang="en-US" dirty="0" smtClean="0">
                <a:cs typeface="Century Gothic"/>
              </a:rPr>
              <a:t>ngagement</a:t>
            </a:r>
            <a:endParaRPr lang="en-US" dirty="0">
              <a:cs typeface="Century Gothic"/>
            </a:endParaRPr>
          </a:p>
          <a:p>
            <a:pPr marL="0" indent="0">
              <a:buNone/>
            </a:pPr>
            <a:r>
              <a:rPr lang="en-US" dirty="0" smtClean="0">
                <a:cs typeface="Century Gothic"/>
              </a:rPr>
              <a:t>5</a:t>
            </a:r>
            <a:r>
              <a:rPr lang="en-US" dirty="0">
                <a:cs typeface="Century Gothic"/>
              </a:rPr>
              <a:t>.  School </a:t>
            </a:r>
            <a:r>
              <a:rPr lang="en-US" dirty="0" smtClean="0">
                <a:cs typeface="Century Gothic"/>
              </a:rPr>
              <a:t>Safety</a:t>
            </a:r>
            <a:endParaRPr lang="en-US" dirty="0">
              <a:cs typeface="Century Gothic"/>
            </a:endParaRPr>
          </a:p>
        </p:txBody>
      </p:sp>
      <p:sp>
        <p:nvSpPr>
          <p:cNvPr id="8" name="Rounded Rectangle 7"/>
          <p:cNvSpPr/>
          <p:nvPr/>
        </p:nvSpPr>
        <p:spPr>
          <a:xfrm>
            <a:off x="2104625" y="3124200"/>
            <a:ext cx="6734574" cy="500418"/>
          </a:xfrm>
          <a:prstGeom prst="roundRect">
            <a:avLst/>
          </a:prstGeom>
          <a:no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5</a:t>
            </a:fld>
            <a:endParaRPr lang="en-US" sz="1800">
              <a:solidFill>
                <a:schemeClr val="bg1"/>
              </a:solidFill>
            </a:endParaRPr>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67200" y="4648200"/>
            <a:ext cx="1752600" cy="1752600"/>
          </a:xfrm>
          <a:prstGeom prst="rect">
            <a:avLst/>
          </a:prstGeom>
        </p:spPr>
      </p:pic>
    </p:spTree>
    <p:extLst>
      <p:ext uri="{BB962C8B-B14F-4D97-AF65-F5344CB8AC3E}">
        <p14:creationId xmlns="" xmlns:p14="http://schemas.microsoft.com/office/powerpoint/2010/main" val="2112263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1"/>
            <a:ext cx="7391401" cy="846637"/>
          </a:xfrm>
          <a:prstGeom prst="rect">
            <a:avLst/>
          </a:prstGeom>
          <a:gradFill flip="none" rotWithShape="1">
            <a:gsLst>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6" name="Picture 5"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2" name="Title 1"/>
          <p:cNvSpPr>
            <a:spLocks noGrp="1"/>
          </p:cNvSpPr>
          <p:nvPr>
            <p:ph type="title"/>
          </p:nvPr>
        </p:nvSpPr>
        <p:spPr>
          <a:xfrm>
            <a:off x="1905000" y="103436"/>
            <a:ext cx="7391400" cy="639762"/>
          </a:xfrm>
        </p:spPr>
        <p:txBody>
          <a:bodyPr>
            <a:normAutofit fontScale="90000"/>
          </a:bodyPr>
          <a:lstStyle/>
          <a:p>
            <a:pPr algn="l"/>
            <a:r>
              <a:rPr lang="en-US" sz="3200" i="1" dirty="0" smtClean="0">
                <a:latin typeface="+mn-lt"/>
              </a:rPr>
              <a:t>Parents As Equal Partners</a:t>
            </a:r>
            <a:r>
              <a:rPr lang="en-US" sz="3200" dirty="0" smtClean="0">
                <a:latin typeface="+mn-lt"/>
              </a:rPr>
              <a:t> BOARD RESOLUTION</a:t>
            </a:r>
            <a:endParaRPr lang="en-US" sz="3200" dirty="0">
              <a:latin typeface="+mn-lt"/>
            </a:endParaRPr>
          </a:p>
        </p:txBody>
      </p:sp>
      <p:pic>
        <p:nvPicPr>
          <p:cNvPr id="4098" name="Picture 2"/>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colorTemperature colorTemp="4700"/>
                    </a14:imgEffect>
                  </a14:imgLayer>
                </a14:imgProps>
              </a:ext>
              <a:ext uri="{28A0092B-C50C-407E-A947-70E740481C1C}">
                <a14:useLocalDpi xmlns="" xmlns:a14="http://schemas.microsoft.com/office/drawing/2010/main" val="0"/>
              </a:ext>
            </a:extLst>
          </a:blip>
          <a:srcRect/>
          <a:stretch>
            <a:fillRect/>
          </a:stretch>
        </p:blipFill>
        <p:spPr bwMode="auto">
          <a:xfrm>
            <a:off x="1866900" y="1447800"/>
            <a:ext cx="7162800" cy="475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56A5F81-BD25-453A-87DF-3F3EC4736CD3}" type="slidenum">
              <a:rPr lang="en-US" smtClean="0"/>
              <a:pPr/>
              <a:t>6</a:t>
            </a:fld>
            <a:endParaRPr lang="en-US"/>
          </a:p>
        </p:txBody>
      </p:sp>
      <p:sp>
        <p:nvSpPr>
          <p:cNvPr id="7"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6</a:t>
            </a:fld>
            <a:endParaRPr lang="en-US" sz="1800">
              <a:solidFill>
                <a:schemeClr val="bg1"/>
              </a:solidFill>
            </a:endParaRPr>
          </a:p>
        </p:txBody>
      </p:sp>
      <p:sp>
        <p:nvSpPr>
          <p:cNvPr id="4" name="Rectangle 3"/>
          <p:cNvSpPr/>
          <p:nvPr/>
        </p:nvSpPr>
        <p:spPr>
          <a:xfrm>
            <a:off x="4191000" y="3429000"/>
            <a:ext cx="4572000" cy="2286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98634" y="3687170"/>
            <a:ext cx="6764366" cy="2286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9449" y="4364966"/>
            <a:ext cx="6093551" cy="23713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28736" y="4602096"/>
            <a:ext cx="6734264" cy="23713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28736" y="4839226"/>
            <a:ext cx="1281427" cy="23713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225643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6" name="Picture 5"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2" name="Title 1"/>
          <p:cNvSpPr>
            <a:spLocks noGrp="1"/>
          </p:cNvSpPr>
          <p:nvPr>
            <p:ph type="title"/>
          </p:nvPr>
        </p:nvSpPr>
        <p:spPr>
          <a:xfrm>
            <a:off x="2209800" y="198438"/>
            <a:ext cx="7086600" cy="563562"/>
          </a:xfrm>
        </p:spPr>
        <p:txBody>
          <a:bodyPr>
            <a:noAutofit/>
          </a:bodyPr>
          <a:lstStyle/>
          <a:p>
            <a:pPr algn="l"/>
            <a:r>
              <a:rPr lang="en-US" sz="3200" dirty="0" smtClean="0">
                <a:latin typeface="+mn-lt"/>
              </a:rPr>
              <a:t>DISTRICT GOALS FOR SCHOOLS</a:t>
            </a:r>
            <a:endParaRPr lang="en-US" sz="3200" dirty="0">
              <a:latin typeface="+mn-lt"/>
            </a:endParaRPr>
          </a:p>
        </p:txBody>
      </p:sp>
      <p:sp>
        <p:nvSpPr>
          <p:cNvPr id="3" name="TextBox 2"/>
          <p:cNvSpPr txBox="1"/>
          <p:nvPr/>
        </p:nvSpPr>
        <p:spPr>
          <a:xfrm>
            <a:off x="2136471" y="1066800"/>
            <a:ext cx="5712129" cy="77638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spcBef>
                <a:spcPct val="20000"/>
              </a:spcBef>
              <a:buFont typeface="Arial" pitchFamily="34" charset="0"/>
              <a:buChar char="•"/>
            </a:pPr>
            <a:r>
              <a:rPr lang="en-US" b="1" dirty="0">
                <a:cs typeface="Century Gothic"/>
              </a:rPr>
              <a:t>5 </a:t>
            </a:r>
            <a:r>
              <a:rPr lang="en-US" b="1" dirty="0" smtClean="0">
                <a:cs typeface="Century Gothic"/>
              </a:rPr>
              <a:t>Goals</a:t>
            </a:r>
          </a:p>
          <a:p>
            <a:pPr marL="457200" indent="-457200">
              <a:spcBef>
                <a:spcPct val="20000"/>
              </a:spcBef>
              <a:buFont typeface="Arial" pitchFamily="34" charset="0"/>
              <a:buChar char="•"/>
            </a:pPr>
            <a:r>
              <a:rPr lang="en-US" b="1" dirty="0">
                <a:cs typeface="Century Gothic"/>
              </a:rPr>
              <a:t>Research-based to improve student achievement</a:t>
            </a:r>
            <a:r>
              <a:rPr lang="en-US" b="1" dirty="0" smtClean="0">
                <a:cs typeface="Century Gothic"/>
              </a:rPr>
              <a:t>*</a:t>
            </a:r>
            <a:endParaRPr lang="en-US" b="1" dirty="0">
              <a:cs typeface="Century Gothic"/>
            </a:endParaRPr>
          </a:p>
        </p:txBody>
      </p:sp>
      <p:sp>
        <p:nvSpPr>
          <p:cNvPr id="8" name="TextBox 7"/>
          <p:cNvSpPr txBox="1"/>
          <p:nvPr/>
        </p:nvSpPr>
        <p:spPr>
          <a:xfrm>
            <a:off x="7467600" y="5334001"/>
            <a:ext cx="1485181" cy="830997"/>
          </a:xfrm>
          <a:prstGeom prst="rect">
            <a:avLst/>
          </a:prstGeom>
          <a:noFill/>
        </p:spPr>
        <p:txBody>
          <a:bodyPr wrap="square" rtlCol="0">
            <a:spAutoFit/>
          </a:bodyPr>
          <a:lstStyle/>
          <a:p>
            <a:r>
              <a:rPr lang="en-US" sz="1200" i="1" dirty="0" smtClean="0"/>
              <a:t>* Research by Joyce Epstein, Anne Henderson, Karen </a:t>
            </a:r>
            <a:r>
              <a:rPr lang="en-US" sz="1200" i="1" dirty="0" err="1" smtClean="0"/>
              <a:t>Mapp</a:t>
            </a:r>
            <a:r>
              <a:rPr lang="en-US" sz="1200" i="1" dirty="0" smtClean="0"/>
              <a:t>, among others</a:t>
            </a:r>
            <a:endParaRPr lang="en-US" sz="1200" i="1" dirty="0"/>
          </a:p>
        </p:txBody>
      </p:sp>
      <p:sp>
        <p:nvSpPr>
          <p:cNvPr id="10"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7</a:t>
            </a:fld>
            <a:endParaRPr lang="en-US" sz="1800">
              <a:solidFill>
                <a:schemeClr val="bg1"/>
              </a:solidFill>
            </a:endParaRPr>
          </a:p>
        </p:txBody>
      </p:sp>
      <p:pic>
        <p:nvPicPr>
          <p:cNvPr id="9" name="Content Placeholder 3"/>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2136471" y="1981200"/>
            <a:ext cx="5033458" cy="6549264"/>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cstate="print">
            <a:duotone>
              <a:prstClr val="black"/>
              <a:srgbClr val="D9C3A5">
                <a:tint val="50000"/>
                <a:satMod val="180000"/>
              </a:srgbClr>
            </a:duotone>
            <a:extLst>
              <a:ext uri="{BEBA8EAE-BF5A-486C-A8C5-ECC9F3942E4B}">
                <a14:imgProps xmlns="" xmlns:a14="http://schemas.microsoft.com/office/drawing/2010/main">
                  <a14:imgLayer r:embed="rId6">
                    <a14:imgEffect>
                      <a14:colorTemperature colorTemp="8800"/>
                    </a14:imgEffect>
                  </a14:imgLayer>
                </a14:imgProps>
              </a:ext>
              <a:ext uri="{28A0092B-C50C-407E-A947-70E740481C1C}">
                <a14:useLocalDpi xmlns="" xmlns:a14="http://schemas.microsoft.com/office/drawing/2010/main" val="0"/>
              </a:ext>
            </a:extLst>
          </a:blip>
          <a:srcRect/>
          <a:stretch>
            <a:fillRect/>
          </a:stretch>
        </p:blipFill>
        <p:spPr bwMode="auto">
          <a:xfrm>
            <a:off x="2281053" y="4857006"/>
            <a:ext cx="5110347" cy="200099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1950180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3"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8</a:t>
            </a:fld>
            <a:endParaRPr lang="en-US" sz="1800">
              <a:solidFill>
                <a:schemeClr val="bg1"/>
              </a:solidFill>
            </a:endParaRPr>
          </a:p>
        </p:txBody>
      </p:sp>
      <p:sp>
        <p:nvSpPr>
          <p:cNvPr id="2" name="TextBox 1"/>
          <p:cNvSpPr txBox="1"/>
          <p:nvPr/>
        </p:nvSpPr>
        <p:spPr>
          <a:xfrm>
            <a:off x="2209800" y="152400"/>
            <a:ext cx="5943600" cy="584775"/>
          </a:xfrm>
          <a:prstGeom prst="rect">
            <a:avLst/>
          </a:prstGeom>
          <a:noFill/>
        </p:spPr>
        <p:txBody>
          <a:bodyPr wrap="square" rtlCol="0">
            <a:spAutoFit/>
          </a:bodyPr>
          <a:lstStyle/>
          <a:p>
            <a:r>
              <a:rPr lang="en-US" sz="3200" dirty="0" smtClean="0"/>
              <a:t>SCHOOL GOALS IN SPSA</a:t>
            </a:r>
            <a:endParaRPr lang="en-US" sz="3200" dirty="0"/>
          </a:p>
        </p:txBody>
      </p:sp>
      <p:sp>
        <p:nvSpPr>
          <p:cNvPr id="4" name="TextBox 3"/>
          <p:cNvSpPr txBox="1"/>
          <p:nvPr/>
        </p:nvSpPr>
        <p:spPr>
          <a:xfrm>
            <a:off x="3200401" y="1905000"/>
            <a:ext cx="609600" cy="215444"/>
          </a:xfrm>
          <a:prstGeom prst="rect">
            <a:avLst/>
          </a:prstGeom>
          <a:solidFill>
            <a:srgbClr val="FFFFFF"/>
          </a:solidFill>
        </p:spPr>
        <p:txBody>
          <a:bodyPr wrap="square" rtlCol="0">
            <a:spAutoFit/>
          </a:bodyPr>
          <a:lstStyle/>
          <a:p>
            <a:endParaRPr lang="en-US" sz="800" dirty="0"/>
          </a:p>
        </p:txBody>
      </p:sp>
      <p:pic>
        <p:nvPicPr>
          <p:cNvPr id="3074" name="Picture 2"/>
          <p:cNvPicPr>
            <a:picLocks noChangeAspect="1" noChangeArrowheads="1"/>
          </p:cNvPicPr>
          <p:nvPr/>
        </p:nvPicPr>
        <p:blipFill>
          <a:blip r:embed="rId4" cstate="print">
            <a:duotone>
              <a:prstClr val="black"/>
              <a:schemeClr val="accent4">
                <a:lumMod val="20000"/>
                <a:lumOff val="80000"/>
                <a:tint val="45000"/>
                <a:satMod val="400000"/>
              </a:schemeClr>
            </a:duotone>
            <a:extLst>
              <a:ext uri="{BEBA8EAE-BF5A-486C-A8C5-ECC9F3942E4B}">
                <a14:imgProps xmlns="" xmlns:a14="http://schemas.microsoft.com/office/drawing/2010/main">
                  <a14:imgLayer r:embed="rId5">
                    <a14:imgEffect>
                      <a14:colorTemperature colorTemp="5300"/>
                    </a14:imgEffect>
                  </a14:imgLayer>
                </a14:imgProps>
              </a:ext>
              <a:ext uri="{28A0092B-C50C-407E-A947-70E740481C1C}">
                <a14:useLocalDpi xmlns="" xmlns:a14="http://schemas.microsoft.com/office/drawing/2010/main" val="0"/>
              </a:ext>
            </a:extLst>
          </a:blip>
          <a:srcRect/>
          <a:stretch>
            <a:fillRect/>
          </a:stretch>
        </p:blipFill>
        <p:spPr bwMode="auto">
          <a:xfrm>
            <a:off x="2119808" y="1214550"/>
            <a:ext cx="6944605" cy="54148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3753544" y="3767712"/>
            <a:ext cx="684869" cy="421267"/>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ounded Rectangle 8"/>
          <p:cNvSpPr/>
          <p:nvPr/>
        </p:nvSpPr>
        <p:spPr>
          <a:xfrm>
            <a:off x="2452459" y="3717507"/>
            <a:ext cx="747942" cy="348018"/>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ounded Rectangle 10"/>
          <p:cNvSpPr/>
          <p:nvPr/>
        </p:nvSpPr>
        <p:spPr>
          <a:xfrm>
            <a:off x="2433876" y="2362200"/>
            <a:ext cx="747942" cy="348018"/>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916541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6471" y="-1"/>
            <a:ext cx="7007529" cy="846637"/>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6" name="Picture 5" descr="green bar.jpg"/>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2429683" y="2429684"/>
            <a:ext cx="6858000" cy="1998633"/>
          </a:xfrm>
          <a:prstGeom prst="rect">
            <a:avLst/>
          </a:prstGeom>
        </p:spPr>
      </p:pic>
      <p:sp>
        <p:nvSpPr>
          <p:cNvPr id="3" name="TextBox 5"/>
          <p:cNvSpPr txBox="1">
            <a:spLocks noChangeArrowheads="1"/>
          </p:cNvSpPr>
          <p:nvPr/>
        </p:nvSpPr>
        <p:spPr bwMode="auto">
          <a:xfrm>
            <a:off x="0" y="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ＭＳ Ｐゴシック" charset="0"/>
                <a:cs typeface="ＭＳ Ｐゴシック" charset="0"/>
              </a:defRPr>
            </a:lvl1pPr>
            <a:lvl2pPr marL="742950" indent="-285750" eaLnBrk="0" hangingPunct="0">
              <a:defRPr sz="2400" b="1">
                <a:solidFill>
                  <a:schemeClr val="tx1"/>
                </a:solidFill>
                <a:latin typeface="Garamond" charset="0"/>
                <a:ea typeface="ＭＳ Ｐゴシック" charset="0"/>
              </a:defRPr>
            </a:lvl2pPr>
            <a:lvl3pPr marL="1143000" indent="-228600" eaLnBrk="0" hangingPunct="0">
              <a:defRPr sz="2400" b="1">
                <a:solidFill>
                  <a:schemeClr val="tx1"/>
                </a:solidFill>
                <a:latin typeface="Garamond" charset="0"/>
                <a:ea typeface="ＭＳ Ｐゴシック" charset="0"/>
              </a:defRPr>
            </a:lvl3pPr>
            <a:lvl4pPr marL="1600200" indent="-228600" eaLnBrk="0" hangingPunct="0">
              <a:defRPr sz="2400" b="1">
                <a:solidFill>
                  <a:schemeClr val="tx1"/>
                </a:solidFill>
                <a:latin typeface="Garamond" charset="0"/>
                <a:ea typeface="ＭＳ Ｐゴシック" charset="0"/>
              </a:defRPr>
            </a:lvl4pPr>
            <a:lvl5pPr marL="2057400" indent="-228600" eaLnBrk="0" hangingPunct="0">
              <a:defRPr sz="2400" b="1">
                <a:solidFill>
                  <a:schemeClr val="tx1"/>
                </a:solidFill>
                <a:latin typeface="Garamond" charset="0"/>
                <a:ea typeface="ＭＳ Ｐゴシック" charset="0"/>
              </a:defRPr>
            </a:lvl5pPr>
            <a:lvl6pPr marL="2514600" indent="-228600" eaLnBrk="0" fontAlgn="base" hangingPunct="0">
              <a:spcBef>
                <a:spcPct val="0"/>
              </a:spcBef>
              <a:spcAft>
                <a:spcPct val="0"/>
              </a:spcAft>
              <a:defRPr sz="2400" b="1">
                <a:solidFill>
                  <a:schemeClr val="tx1"/>
                </a:solidFill>
                <a:latin typeface="Garamond" charset="0"/>
                <a:ea typeface="ＭＳ Ｐゴシック" charset="0"/>
              </a:defRPr>
            </a:lvl6pPr>
            <a:lvl7pPr marL="2971800" indent="-228600" eaLnBrk="0" fontAlgn="base" hangingPunct="0">
              <a:spcBef>
                <a:spcPct val="0"/>
              </a:spcBef>
              <a:spcAft>
                <a:spcPct val="0"/>
              </a:spcAft>
              <a:defRPr sz="2400" b="1">
                <a:solidFill>
                  <a:schemeClr val="tx1"/>
                </a:solidFill>
                <a:latin typeface="Garamond" charset="0"/>
                <a:ea typeface="ＭＳ Ｐゴシック" charset="0"/>
              </a:defRPr>
            </a:lvl7pPr>
            <a:lvl8pPr marL="3429000" indent="-228600" eaLnBrk="0" fontAlgn="base" hangingPunct="0">
              <a:spcBef>
                <a:spcPct val="0"/>
              </a:spcBef>
              <a:spcAft>
                <a:spcPct val="0"/>
              </a:spcAft>
              <a:defRPr sz="2400" b="1">
                <a:solidFill>
                  <a:schemeClr val="tx1"/>
                </a:solidFill>
                <a:latin typeface="Garamond" charset="0"/>
                <a:ea typeface="ＭＳ Ｐゴシック" charset="0"/>
              </a:defRPr>
            </a:lvl8pPr>
            <a:lvl9pPr marL="3886200" indent="-228600" eaLnBrk="0" fontAlgn="base" hangingPunct="0">
              <a:spcBef>
                <a:spcPct val="0"/>
              </a:spcBef>
              <a:spcAft>
                <a:spcPct val="0"/>
              </a:spcAft>
              <a:defRPr sz="2400" b="1">
                <a:solidFill>
                  <a:schemeClr val="tx1"/>
                </a:solidFill>
                <a:latin typeface="Garamond" charset="0"/>
                <a:ea typeface="ＭＳ Ｐゴシック" charset="0"/>
              </a:defRPr>
            </a:lvl9pPr>
          </a:lstStyle>
          <a:p>
            <a:fld id="{A2F4D3B0-5C6B-124E-AF57-1EBF5D04B029}" type="slidenum">
              <a:rPr lang="en-US" sz="1800">
                <a:solidFill>
                  <a:schemeClr val="bg1"/>
                </a:solidFill>
              </a:rPr>
              <a:pPr/>
              <a:t>9</a:t>
            </a:fld>
            <a:endParaRPr lang="en-US" sz="1800">
              <a:solidFill>
                <a:schemeClr val="bg1"/>
              </a:solidFill>
            </a:endParaRPr>
          </a:p>
        </p:txBody>
      </p:sp>
      <p:sp>
        <p:nvSpPr>
          <p:cNvPr id="2" name="TextBox 1"/>
          <p:cNvSpPr txBox="1"/>
          <p:nvPr/>
        </p:nvSpPr>
        <p:spPr>
          <a:xfrm>
            <a:off x="2209800" y="152400"/>
            <a:ext cx="6248400" cy="584775"/>
          </a:xfrm>
          <a:prstGeom prst="rect">
            <a:avLst/>
          </a:prstGeom>
          <a:noFill/>
        </p:spPr>
        <p:txBody>
          <a:bodyPr wrap="square" rtlCol="0">
            <a:spAutoFit/>
          </a:bodyPr>
          <a:lstStyle/>
          <a:p>
            <a:r>
              <a:rPr lang="en-US" sz="3200" dirty="0" smtClean="0"/>
              <a:t>FUNDING FOR SCHOOL GOALS</a:t>
            </a:r>
            <a:endParaRPr lang="en-US" sz="3200" dirty="0"/>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76400" y="1066800"/>
            <a:ext cx="4400550" cy="56855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colorTemperature colorTemp="4700"/>
                    </a14:imgEffect>
                  </a14:imgLayer>
                </a14:imgProps>
              </a:ext>
              <a:ext uri="{28A0092B-C50C-407E-A947-70E740481C1C}">
                <a14:useLocalDpi xmlns="" xmlns:a14="http://schemas.microsoft.com/office/drawing/2010/main" val="0"/>
              </a:ext>
            </a:extLst>
          </a:blip>
          <a:srcRect/>
          <a:stretch>
            <a:fillRect/>
          </a:stretch>
        </p:blipFill>
        <p:spPr bwMode="auto">
          <a:xfrm>
            <a:off x="3657600" y="1062126"/>
            <a:ext cx="5214937" cy="6481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254768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2003</Words>
  <Application>Microsoft Office PowerPoint</Application>
  <PresentationFormat>On-screen Show (4:3)</PresentationFormat>
  <Paragraphs>146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Budgeting for Your School Parent Involvement Program (7E046) 2015-2016 </vt:lpstr>
      <vt:lpstr>Slide 2</vt:lpstr>
      <vt:lpstr>RESEARCH </vt:lpstr>
      <vt:lpstr>Slide 4</vt:lpstr>
      <vt:lpstr>Slide 5</vt:lpstr>
      <vt:lpstr>Parents As Equal Partners BOARD RESOLUTION</vt:lpstr>
      <vt:lpstr>DISTRICT GOALS FOR SCHOOLS</vt:lpstr>
      <vt:lpstr>Slide 8</vt:lpstr>
      <vt:lpstr>Slide 9</vt:lpstr>
      <vt:lpstr>FUNDING DECISIONS</vt:lpstr>
      <vt:lpstr>Slide 11</vt:lpstr>
      <vt:lpstr>Slide 12</vt:lpstr>
      <vt:lpstr>BUDGET ASSURANCES</vt:lpstr>
      <vt:lpstr>Slide 14</vt:lpstr>
      <vt:lpstr>Slide 15</vt:lpstr>
      <vt:lpstr>Slide 16</vt:lpstr>
      <vt:lpstr>Slide 17</vt:lpstr>
      <vt:lpstr>Slide 18</vt:lpstr>
      <vt:lpstr>Slide 19</vt:lpstr>
      <vt:lpstr>Slide 20</vt:lpstr>
      <vt:lpstr>Slide 21</vt:lpstr>
    </vt:vector>
  </TitlesOfParts>
  <Company>LAUSD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Budgeting for Your School Parent Involvement Program 2014-2015</dc:title>
  <dc:creator>LAUSD</dc:creator>
  <cp:lastModifiedBy>Erika C. Landeros</cp:lastModifiedBy>
  <cp:revision>62</cp:revision>
  <cp:lastPrinted>2015-02-12T01:24:31Z</cp:lastPrinted>
  <dcterms:created xsi:type="dcterms:W3CDTF">2015-02-05T23:46:15Z</dcterms:created>
  <dcterms:modified xsi:type="dcterms:W3CDTF">2015-03-06T22:39:47Z</dcterms:modified>
</cp:coreProperties>
</file>